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8" r:id="rId2"/>
    <p:sldId id="308" r:id="rId3"/>
    <p:sldId id="310" r:id="rId4"/>
    <p:sldId id="320" r:id="rId5"/>
    <p:sldId id="577" r:id="rId6"/>
    <p:sldId id="3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94660"/>
  </p:normalViewPr>
  <p:slideViewPr>
    <p:cSldViewPr snapToGrid="0">
      <p:cViewPr varScale="1">
        <p:scale>
          <a:sx n="68" d="100"/>
          <a:sy n="68" d="100"/>
        </p:scale>
        <p:origin x="41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811D0-31E0-4A46-87DC-5815CF23BD7D}"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366CF-22BB-4458-A5E7-C901966685FF}" type="slidenum">
              <a:rPr lang="en-US" smtClean="0"/>
              <a:t>‹#›</a:t>
            </a:fld>
            <a:endParaRPr lang="en-US"/>
          </a:p>
        </p:txBody>
      </p:sp>
    </p:spTree>
    <p:extLst>
      <p:ext uri="{BB962C8B-B14F-4D97-AF65-F5344CB8AC3E}">
        <p14:creationId xmlns:p14="http://schemas.microsoft.com/office/powerpoint/2010/main" val="2013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SCMEP’s newest membership program is CONNEX SC. If you’ve heard about CONNEX SC, or if you are a member of CONNEX SC, you know that this is South Carolina’s ONLY manufacturer-exclusive B2B platform that allows manufacturers to find new and alternate suppliers, as well as be found by potential customers. What really sets CONNEX apart is that it is administered by the MEP centers, so only vetted manufacturers known by their local MEP are able to join. This makes CONNEX a reliable and trustworthy sourcing solution. Additionally, CONNEX SC can be a powerful resource for a manufacturer’s sustainability strategy. </a:t>
            </a:r>
          </a:p>
        </p:txBody>
      </p:sp>
    </p:spTree>
    <p:extLst>
      <p:ext uri="{BB962C8B-B14F-4D97-AF65-F5344CB8AC3E}">
        <p14:creationId xmlns:p14="http://schemas.microsoft.com/office/powerpoint/2010/main" val="316605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 just under one year of launching CONNEX SC, we now have 160 companies on the platform. Several have already discovered new suppliers. With the support of SCDOC and SCMA, we only expect this program to grow and grow in the state. </a:t>
            </a:r>
          </a:p>
        </p:txBody>
      </p:sp>
    </p:spTree>
    <p:extLst>
      <p:ext uri="{BB962C8B-B14F-4D97-AF65-F5344CB8AC3E}">
        <p14:creationId xmlns:p14="http://schemas.microsoft.com/office/powerpoint/2010/main" val="187526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A8A0-4B1A-E9EB-2B05-A51BBFEC8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5241E-F720-7D2E-002C-E34A9CB2806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FE9221-7074-5A4A-71D9-9AB3266B0617}"/>
              </a:ext>
            </a:extLst>
          </p:cNvPr>
          <p:cNvSpPr>
            <a:spLocks noGrp="1"/>
          </p:cNvSpPr>
          <p:nvPr>
            <p:ph type="body" idx="1"/>
          </p:nvPr>
        </p:nvSpPr>
        <p:spPr/>
        <p:txBody>
          <a:bodyPr/>
          <a:lstStyle/>
          <a:p>
            <a:r>
              <a:rPr lang="en-US" dirty="0"/>
              <a:t>With just under one year of launching CONNEX SC, we now have 160 companies on the platform. Several have already discovered new suppliers. With the support of SCDOC and SCMA, we only expect this program to grow and grow in the state. </a:t>
            </a:r>
          </a:p>
        </p:txBody>
      </p:sp>
    </p:spTree>
    <p:extLst>
      <p:ext uri="{BB962C8B-B14F-4D97-AF65-F5344CB8AC3E}">
        <p14:creationId xmlns:p14="http://schemas.microsoft.com/office/powerpoint/2010/main" val="128437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best part of CONNEX is that statewide access to the program is sponsored by the SC Dept of Commerce. That means manufacturers can join for free and gain access to the database of over 3800 manufacturers in the state, as well as the federal postings in the exchange center. To gain nationwide visibility of over 160,000 manufacturers in the entire US, manufacturers can upgrade their profiles for $500/year. </a:t>
            </a:r>
          </a:p>
        </p:txBody>
      </p:sp>
    </p:spTree>
    <p:extLst>
      <p:ext uri="{BB962C8B-B14F-4D97-AF65-F5344CB8AC3E}">
        <p14:creationId xmlns:p14="http://schemas.microsoft.com/office/powerpoint/2010/main" val="259127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A93C-D186-C56F-9BC7-32A143251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61611-D4BF-1B36-A3DE-27228BB07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8347EF-B9B7-DCB0-B0CA-A03D5356C9CC}"/>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5" name="Footer Placeholder 4">
            <a:extLst>
              <a:ext uri="{FF2B5EF4-FFF2-40B4-BE49-F238E27FC236}">
                <a16:creationId xmlns:a16="http://schemas.microsoft.com/office/drawing/2014/main" id="{F2DF60C3-48C1-C040-8504-4CBA326A8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CE15A-79EB-951B-346A-91525F91FBB1}"/>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398618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CECC-BB83-8D7A-0833-0A8969D1AC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CCBB3-5C10-DBCC-DA41-0F5DBBAD98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D3404-C7A2-4BF2-5A52-96B3B892DA19}"/>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5" name="Footer Placeholder 4">
            <a:extLst>
              <a:ext uri="{FF2B5EF4-FFF2-40B4-BE49-F238E27FC236}">
                <a16:creationId xmlns:a16="http://schemas.microsoft.com/office/drawing/2014/main" id="{6CCC1520-FE55-38E6-5D4E-BDB44008A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AC17B-A7D5-9368-5AEC-9345DCEDDA2F}"/>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37045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305A6-8470-C550-DB0D-5BC7A6D53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1D1CD2-EF88-05A1-813C-7D2BA8092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5256A-4A7D-3DDB-3434-77414ACDE02A}"/>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5" name="Footer Placeholder 4">
            <a:extLst>
              <a:ext uri="{FF2B5EF4-FFF2-40B4-BE49-F238E27FC236}">
                <a16:creationId xmlns:a16="http://schemas.microsoft.com/office/drawing/2014/main" id="{23069068-0283-CE99-2D15-D714D9E67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B7204-EE08-D7FE-73DB-BA27A9B03588}"/>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427805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8D46-8849-0575-9C5D-324C3C939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D31A4-99D6-D535-B4A5-29C8103B0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1154F-43E2-3ABF-E109-96B712DA6E27}"/>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5" name="Footer Placeholder 4">
            <a:extLst>
              <a:ext uri="{FF2B5EF4-FFF2-40B4-BE49-F238E27FC236}">
                <a16:creationId xmlns:a16="http://schemas.microsoft.com/office/drawing/2014/main" id="{913DE017-70AF-0249-E3C8-A4948F50F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8F808-A4B4-AC44-B2D6-C675E57F0184}"/>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233056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3A43-E6C8-3D23-2CFC-C4E6665A91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039A3E-0D75-A2D7-B33F-43EA87A9B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C1831-1838-214C-8484-BF54038C0D1F}"/>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5" name="Footer Placeholder 4">
            <a:extLst>
              <a:ext uri="{FF2B5EF4-FFF2-40B4-BE49-F238E27FC236}">
                <a16:creationId xmlns:a16="http://schemas.microsoft.com/office/drawing/2014/main" id="{F321BF57-ABA7-E5F3-31E5-969C8B973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64797-3F39-A09F-DD3C-13853F781474}"/>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333923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916F-9CA6-A8D0-7F12-9EEFC1994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FA670-7F11-D4AF-FA4F-DA40FF411D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0CAFF9-483D-03B9-DCE5-E539DA1C4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5A959-FE90-9574-C1EF-FEA1A4196953}"/>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6" name="Footer Placeholder 5">
            <a:extLst>
              <a:ext uri="{FF2B5EF4-FFF2-40B4-BE49-F238E27FC236}">
                <a16:creationId xmlns:a16="http://schemas.microsoft.com/office/drawing/2014/main" id="{6B150ADC-061B-FE7F-8FBF-2390028B7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99114-83AD-EA56-87A0-BA21CFEC8648}"/>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245612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5217-C2AD-B06A-1601-DBD1163CFF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A7A904-5AEA-1F2F-3B04-EFD3D4E3A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262140-03C0-8B92-5E0C-43F9EE5487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58311-2127-ADF5-4095-901ECB967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A69646-3B3D-7226-8E2C-7EC442C5E4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B29837-F69B-27CF-CDC6-6A0B9A9F0C54}"/>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8" name="Footer Placeholder 7">
            <a:extLst>
              <a:ext uri="{FF2B5EF4-FFF2-40B4-BE49-F238E27FC236}">
                <a16:creationId xmlns:a16="http://schemas.microsoft.com/office/drawing/2014/main" id="{A1D82BE8-7918-1978-CAC3-0302F0FF9E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E23AEB-69EA-3E32-6BCB-A0887DD7D388}"/>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381229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C935-BA12-9AC5-0D9B-2D6D6CEB7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5DA280-5EC8-6871-1C35-E7387FCA9412}"/>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4" name="Footer Placeholder 3">
            <a:extLst>
              <a:ext uri="{FF2B5EF4-FFF2-40B4-BE49-F238E27FC236}">
                <a16:creationId xmlns:a16="http://schemas.microsoft.com/office/drawing/2014/main" id="{A38B9D36-4E89-F226-293E-77CA573FD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80717-34B8-F41D-9696-C56CB655F59D}"/>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254759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03F80-63F3-3BF2-6232-13ACDF9DF69E}"/>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3" name="Footer Placeholder 2">
            <a:extLst>
              <a:ext uri="{FF2B5EF4-FFF2-40B4-BE49-F238E27FC236}">
                <a16:creationId xmlns:a16="http://schemas.microsoft.com/office/drawing/2014/main" id="{25B7833A-24A8-F8FC-8E00-4AA6545BB2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09DA0B-F4C1-4E9F-9BDF-79D4FE16CD6B}"/>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224363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BD46-4666-9B6F-A02A-D6900BBEC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79DE81-35BC-3DBE-4A00-A921CAEFF5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176CB0-5CFC-D6E6-086E-20F9170B4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BC9C5-4F49-CDF1-0BB3-D824889D7B57}"/>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6" name="Footer Placeholder 5">
            <a:extLst>
              <a:ext uri="{FF2B5EF4-FFF2-40B4-BE49-F238E27FC236}">
                <a16:creationId xmlns:a16="http://schemas.microsoft.com/office/drawing/2014/main" id="{117907BF-FD01-E20D-9A03-72E218EDB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19CC3-EB12-4C10-C3EE-D7A48F39736D}"/>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192009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1494-A3BD-C087-27DB-05D183BE4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2BF6F-BD28-AB4E-3B2E-5CCC34B7F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0FADF1-855F-002D-0054-7C83AB5CE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5574E-1F5F-CE81-E371-35CFCF6070D1}"/>
              </a:ext>
            </a:extLst>
          </p:cNvPr>
          <p:cNvSpPr>
            <a:spLocks noGrp="1"/>
          </p:cNvSpPr>
          <p:nvPr>
            <p:ph type="dt" sz="half" idx="10"/>
          </p:nvPr>
        </p:nvSpPr>
        <p:spPr/>
        <p:txBody>
          <a:bodyPr/>
          <a:lstStyle/>
          <a:p>
            <a:fld id="{51A42B36-3EA0-463E-A310-A8161AFD9F76}" type="datetimeFigureOut">
              <a:rPr lang="en-US" smtClean="0"/>
              <a:t>5/19/2026</a:t>
            </a:fld>
            <a:endParaRPr lang="en-US"/>
          </a:p>
        </p:txBody>
      </p:sp>
      <p:sp>
        <p:nvSpPr>
          <p:cNvPr id="6" name="Footer Placeholder 5">
            <a:extLst>
              <a:ext uri="{FF2B5EF4-FFF2-40B4-BE49-F238E27FC236}">
                <a16:creationId xmlns:a16="http://schemas.microsoft.com/office/drawing/2014/main" id="{9DC53700-3D3E-AE6E-C303-3A5DFEF2F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993F6-5C9C-4E4C-7C65-67FEA7F6D656}"/>
              </a:ext>
            </a:extLst>
          </p:cNvPr>
          <p:cNvSpPr>
            <a:spLocks noGrp="1"/>
          </p:cNvSpPr>
          <p:nvPr>
            <p:ph type="sldNum" sz="quarter" idx="12"/>
          </p:nvPr>
        </p:nvSpPr>
        <p:spPr/>
        <p:txBody>
          <a:bodyPr/>
          <a:lstStyle/>
          <a:p>
            <a:fld id="{A8F53DE9-03FA-432D-B51E-2CF597B11B56}" type="slidenum">
              <a:rPr lang="en-US" smtClean="0"/>
              <a:t>‹#›</a:t>
            </a:fld>
            <a:endParaRPr lang="en-US"/>
          </a:p>
        </p:txBody>
      </p:sp>
    </p:spTree>
    <p:extLst>
      <p:ext uri="{BB962C8B-B14F-4D97-AF65-F5344CB8AC3E}">
        <p14:creationId xmlns:p14="http://schemas.microsoft.com/office/powerpoint/2010/main" val="422301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2B3F6-1738-E8EC-E64A-4E4E05A2B8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BC4AB-D2F1-25A3-3EFB-49B57ED64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ED838-BA30-D5E8-2627-E7EC2D4BA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42B36-3EA0-463E-A310-A8161AFD9F76}" type="datetimeFigureOut">
              <a:rPr lang="en-US" smtClean="0"/>
              <a:t>5/19/2026</a:t>
            </a:fld>
            <a:endParaRPr lang="en-US"/>
          </a:p>
        </p:txBody>
      </p:sp>
      <p:sp>
        <p:nvSpPr>
          <p:cNvPr id="5" name="Footer Placeholder 4">
            <a:extLst>
              <a:ext uri="{FF2B5EF4-FFF2-40B4-BE49-F238E27FC236}">
                <a16:creationId xmlns:a16="http://schemas.microsoft.com/office/drawing/2014/main" id="{C9E4E4E7-2E63-879C-11E3-7153BCC9D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3B1384-D1A9-EA22-6303-AB086B9BF9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53DE9-03FA-432D-B51E-2CF597B11B56}" type="slidenum">
              <a:rPr lang="en-US" smtClean="0"/>
              <a:t>‹#›</a:t>
            </a:fld>
            <a:endParaRPr lang="en-US"/>
          </a:p>
        </p:txBody>
      </p:sp>
    </p:spTree>
    <p:extLst>
      <p:ext uri="{BB962C8B-B14F-4D97-AF65-F5344CB8AC3E}">
        <p14:creationId xmlns:p14="http://schemas.microsoft.com/office/powerpoint/2010/main" val="3235526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10626852" y="6256020"/>
              <a:ext cx="1277111" cy="263651"/>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pic>
        <p:nvPicPr>
          <p:cNvPr id="11" name="object 11"/>
          <p:cNvPicPr/>
          <p:nvPr/>
        </p:nvPicPr>
        <p:blipFill>
          <a:blip r:embed="rId4" cstate="print"/>
          <a:stretch>
            <a:fillRect/>
          </a:stretch>
        </p:blipFill>
        <p:spPr>
          <a:xfrm>
            <a:off x="10626852" y="6256020"/>
            <a:ext cx="1277111" cy="263651"/>
          </a:xfrm>
          <a:prstGeom prst="rect">
            <a:avLst/>
          </a:prstGeom>
        </p:spPr>
      </p:pic>
      <p:sp>
        <p:nvSpPr>
          <p:cNvPr id="16" name="Rectangle">
            <a:extLst>
              <a:ext uri="{FF2B5EF4-FFF2-40B4-BE49-F238E27FC236}">
                <a16:creationId xmlns:a16="http://schemas.microsoft.com/office/drawing/2014/main" id="{BA6A1EC0-94B8-782F-D834-5B0312093EB5}"/>
              </a:ext>
            </a:extLst>
          </p:cNvPr>
          <p:cNvSpPr/>
          <p:nvPr/>
        </p:nvSpPr>
        <p:spPr>
          <a:xfrm>
            <a:off x="-76200" y="0"/>
            <a:ext cx="12344400" cy="6858000"/>
          </a:xfrm>
          <a:prstGeom prst="rect">
            <a:avLst/>
          </a:prstGeom>
          <a:solidFill>
            <a:srgbClr val="233346">
              <a:alpha val="63655"/>
            </a:srgbClr>
          </a:solidFill>
          <a:ln w="12700">
            <a:miter lim="400000"/>
          </a:ln>
        </p:spPr>
        <p:txBody>
          <a:bodyPr lIns="25400" tIns="25400" rIns="25400" bIns="25400" anchor="ctr"/>
          <a:lstStyle/>
          <a:p>
            <a:pPr defTabSz="412750">
              <a:defRPr sz="3200" b="0">
                <a:solidFill>
                  <a:srgbClr val="FFFFFF"/>
                </a:solidFill>
                <a:latin typeface="Helvetica Neue Medium"/>
                <a:ea typeface="Helvetica Neue Medium"/>
                <a:cs typeface="Helvetica Neue Medium"/>
                <a:sym typeface="Helvetica Neue Medium"/>
              </a:defRPr>
            </a:pPr>
            <a:endParaRPr sz="1600"/>
          </a:p>
        </p:txBody>
      </p:sp>
      <p:sp>
        <p:nvSpPr>
          <p:cNvPr id="14" name="Divider Title Goes Here">
            <a:extLst>
              <a:ext uri="{FF2B5EF4-FFF2-40B4-BE49-F238E27FC236}">
                <a16:creationId xmlns:a16="http://schemas.microsoft.com/office/drawing/2014/main" id="{CB263F06-B676-0696-F2AD-180DA4E00AB4}"/>
              </a:ext>
            </a:extLst>
          </p:cNvPr>
          <p:cNvSpPr txBox="1">
            <a:spLocks/>
          </p:cNvSpPr>
          <p:nvPr/>
        </p:nvSpPr>
        <p:spPr>
          <a:xfrm>
            <a:off x="1206500" y="2875757"/>
            <a:ext cx="10985500" cy="1106488"/>
          </a:xfrm>
          <a:prstGeom prst="rect">
            <a:avLst/>
          </a:prstGeom>
        </p:spPr>
        <p:txBody>
          <a:bodyPr wrap="square" lIns="0" tIns="0" rIns="0" bIns="0">
            <a:normAutofit fontScale="30000" lnSpcReduction="20000"/>
          </a:bodyPr>
          <a:lstStyle>
            <a:lvl1pPr>
              <a:defRPr sz="6500" b="1" i="0">
                <a:solidFill>
                  <a:srgbClr val="FFFFFF"/>
                </a:solidFill>
                <a:latin typeface="Tahoma"/>
                <a:ea typeface="+mj-ea"/>
                <a:cs typeface="Tahoma"/>
              </a:defRPr>
            </a:lvl1pPr>
          </a:lstStyle>
          <a:p>
            <a:r>
              <a:rPr lang="en-US" sz="20000" dirty="0">
                <a:latin typeface="Proxima Nova Semibold"/>
              </a:rPr>
              <a:t>CONNEX SC</a:t>
            </a:r>
            <a:br>
              <a:rPr lang="en-US" sz="7200" dirty="0">
                <a:latin typeface="Proxima Nova Alt Lt" panose="02000506030000020004" pitchFamily="50" charset="0"/>
              </a:rPr>
            </a:br>
            <a:r>
              <a:rPr lang="en-US" sz="7200" dirty="0">
                <a:latin typeface="Proxima Nova Alt Lt" panose="02000506030000020004" pitchFamily="50" charset="0"/>
              </a:rPr>
              <a:t> </a:t>
            </a:r>
          </a:p>
        </p:txBody>
      </p:sp>
      <p:grpSp>
        <p:nvGrpSpPr>
          <p:cNvPr id="17" name="Group">
            <a:extLst>
              <a:ext uri="{FF2B5EF4-FFF2-40B4-BE49-F238E27FC236}">
                <a16:creationId xmlns:a16="http://schemas.microsoft.com/office/drawing/2014/main" id="{FB66C72F-23DB-17AB-CA1B-40B058230E87}"/>
              </a:ext>
            </a:extLst>
          </p:cNvPr>
          <p:cNvGrpSpPr/>
          <p:nvPr/>
        </p:nvGrpSpPr>
        <p:grpSpPr>
          <a:xfrm>
            <a:off x="9412314" y="-1039786"/>
            <a:ext cx="3782170" cy="3705970"/>
            <a:chOff x="0" y="0"/>
            <a:chExt cx="7564338" cy="7411938"/>
          </a:xfrm>
        </p:grpSpPr>
        <p:sp>
          <p:nvSpPr>
            <p:cNvPr id="18" name="Line">
              <a:extLst>
                <a:ext uri="{FF2B5EF4-FFF2-40B4-BE49-F238E27FC236}">
                  <a16:creationId xmlns:a16="http://schemas.microsoft.com/office/drawing/2014/main" id="{18D3DEEB-5C78-1B0B-4664-19B3A8276DD3}"/>
                </a:ext>
              </a:extLst>
            </p:cNvPr>
            <p:cNvSpPr/>
            <p:nvPr/>
          </p:nvSpPr>
          <p:spPr>
            <a:xfrm>
              <a:off x="-1" y="914400"/>
              <a:ext cx="6497540" cy="6497539"/>
            </a:xfrm>
            <a:prstGeom prst="line">
              <a:avLst/>
            </a:prstGeom>
            <a:noFill/>
            <a:ln w="381000" cap="flat">
              <a:solidFill>
                <a:srgbClr val="FAA81A">
                  <a:alpha val="75000"/>
                </a:srgbClr>
              </a:solidFill>
              <a:prstDash val="solid"/>
              <a:miter lim="400000"/>
            </a:ln>
            <a:effectLst/>
          </p:spPr>
          <p:txBody>
            <a:bodyPr wrap="square" lIns="25400" tIns="25400" rIns="25400" bIns="25400" numCol="1" anchor="ctr">
              <a:noAutofit/>
            </a:bodyPr>
            <a:lstStyle/>
            <a:p>
              <a:pPr algn="ctr" defTabSz="1219169" hangingPunct="0">
                <a:lnSpc>
                  <a:spcPct val="80000"/>
                </a:lnSpc>
              </a:pPr>
              <a:endParaRPr sz="6500" b="1" kern="0">
                <a:solidFill>
                  <a:srgbClr val="80CFD1"/>
                </a:solidFill>
                <a:latin typeface="Proxima Nova"/>
                <a:sym typeface="Proxima Nova"/>
              </a:endParaRPr>
            </a:p>
          </p:txBody>
        </p:sp>
        <p:sp>
          <p:nvSpPr>
            <p:cNvPr id="19" name="Line">
              <a:extLst>
                <a:ext uri="{FF2B5EF4-FFF2-40B4-BE49-F238E27FC236}">
                  <a16:creationId xmlns:a16="http://schemas.microsoft.com/office/drawing/2014/main" id="{320868C9-7952-44CA-FA5B-E13777C885C9}"/>
                </a:ext>
              </a:extLst>
            </p:cNvPr>
            <p:cNvSpPr/>
            <p:nvPr/>
          </p:nvSpPr>
          <p:spPr>
            <a:xfrm>
              <a:off x="1066799" y="0"/>
              <a:ext cx="6497540" cy="6497539"/>
            </a:xfrm>
            <a:prstGeom prst="line">
              <a:avLst/>
            </a:prstGeom>
            <a:noFill/>
            <a:ln w="381000" cap="flat">
              <a:solidFill>
                <a:srgbClr val="FAA81A">
                  <a:alpha val="75000"/>
                </a:srgbClr>
              </a:solidFill>
              <a:prstDash val="solid"/>
              <a:miter lim="400000"/>
            </a:ln>
            <a:effectLst/>
          </p:spPr>
          <p:txBody>
            <a:bodyPr wrap="square" lIns="25400" tIns="25400" rIns="25400" bIns="25400" numCol="1" anchor="ctr">
              <a:noAutofit/>
            </a:bodyPr>
            <a:lstStyle/>
            <a:p>
              <a:pPr algn="ctr" defTabSz="1219169" hangingPunct="0">
                <a:lnSpc>
                  <a:spcPct val="80000"/>
                </a:lnSpc>
              </a:pPr>
              <a:endParaRPr sz="6500" b="1" kern="0">
                <a:solidFill>
                  <a:srgbClr val="80CFD1"/>
                </a:solidFill>
                <a:latin typeface="Proxima Nova"/>
                <a:sym typeface="Proxima Nova"/>
              </a:endParaRPr>
            </a:p>
          </p:txBody>
        </p:sp>
      </p:grpSp>
      <p:sp>
        <p:nvSpPr>
          <p:cNvPr id="20" name="Line">
            <a:extLst>
              <a:ext uri="{FF2B5EF4-FFF2-40B4-BE49-F238E27FC236}">
                <a16:creationId xmlns:a16="http://schemas.microsoft.com/office/drawing/2014/main" id="{530BA5BA-7570-E14C-6682-DF0C114AA5A8}"/>
              </a:ext>
            </a:extLst>
          </p:cNvPr>
          <p:cNvSpPr/>
          <p:nvPr/>
        </p:nvSpPr>
        <p:spPr>
          <a:xfrm>
            <a:off x="-838200" y="4953000"/>
            <a:ext cx="3248770" cy="3248770"/>
          </a:xfrm>
          <a:prstGeom prst="line">
            <a:avLst/>
          </a:prstGeom>
          <a:ln w="381000">
            <a:solidFill>
              <a:srgbClr val="FAA81A">
                <a:alpha val="75000"/>
              </a:srgbClr>
            </a:solidFill>
            <a:miter lim="400000"/>
          </a:ln>
        </p:spPr>
        <p:txBody>
          <a:bodyPr lIns="25400" tIns="25400" rIns="25400" bIns="25400" anchor="ctr"/>
          <a:lstStyle/>
          <a:p>
            <a:pPr algn="ctr" defTabSz="1219169" hangingPunct="0">
              <a:lnSpc>
                <a:spcPct val="80000"/>
              </a:lnSpc>
            </a:pPr>
            <a:endParaRPr sz="6500" b="1" kern="0">
              <a:solidFill>
                <a:srgbClr val="80CFD1"/>
              </a:solidFill>
              <a:latin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orem ipsum dolor sit amet, consectetur adipiscing elit.…"/>
          <p:cNvSpPr txBox="1"/>
          <p:nvPr/>
        </p:nvSpPr>
        <p:spPr>
          <a:xfrm>
            <a:off x="609973" y="2550746"/>
            <a:ext cx="5786584" cy="2844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solidFill>
                  <a:schemeClr val="tx2">
                    <a:lumMod val="50000"/>
                  </a:schemeClr>
                </a:solidFill>
              </a:rPr>
              <a:t>Built to shorten the supply chain and source local first – only US manufacturers</a:t>
            </a:r>
          </a:p>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solidFill>
                  <a:schemeClr val="tx2">
                    <a:lumMod val="50000"/>
                  </a:schemeClr>
                </a:solidFill>
              </a:rPr>
              <a:t>Promoted by the National Association of Manufacturers (NAM) </a:t>
            </a:r>
          </a:p>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t>Provides opportunities for local suppliers to connect with OEMs</a:t>
            </a:r>
          </a:p>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t>Administered by SCMEP</a:t>
            </a:r>
          </a:p>
        </p:txBody>
      </p:sp>
      <p:sp>
        <p:nvSpPr>
          <p:cNvPr id="2" name="Rectangle">
            <a:extLst>
              <a:ext uri="{FF2B5EF4-FFF2-40B4-BE49-F238E27FC236}">
                <a16:creationId xmlns:a16="http://schemas.microsoft.com/office/drawing/2014/main" id="{0B6B341D-11F4-C248-1B54-A6C0641F6B56}"/>
              </a:ext>
            </a:extLst>
          </p:cNvPr>
          <p:cNvSpPr/>
          <p:nvPr/>
        </p:nvSpPr>
        <p:spPr>
          <a:xfrm>
            <a:off x="7090569" y="0"/>
            <a:ext cx="5100074" cy="6863954"/>
          </a:xfrm>
          <a:prstGeom prst="rect">
            <a:avLst/>
          </a:prstGeom>
          <a:solidFill>
            <a:srgbClr val="233346"/>
          </a:solidFill>
          <a:ln w="12700">
            <a:miter lim="400000"/>
          </a:ln>
        </p:spPr>
        <p:txBody>
          <a:bodyPr lIns="25400" tIns="25400" rIns="25400" bIns="25400" anchor="ctr"/>
          <a:lstStyle/>
          <a:p>
            <a:pPr algn="ctr" defTabSz="412750" hangingPunct="0">
              <a:defRPr sz="3200" b="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pic>
        <p:nvPicPr>
          <p:cNvPr id="3" name="SCMEP-Badge-1clr-White.png" descr="SCMEP-Badge-1clr-White.png">
            <a:extLst>
              <a:ext uri="{FF2B5EF4-FFF2-40B4-BE49-F238E27FC236}">
                <a16:creationId xmlns:a16="http://schemas.microsoft.com/office/drawing/2014/main" id="{B416126E-EFD6-E9D1-105A-3BD341D7CFF0}"/>
              </a:ext>
            </a:extLst>
          </p:cNvPr>
          <p:cNvPicPr>
            <a:picLocks noChangeAspect="1"/>
          </p:cNvPicPr>
          <p:nvPr/>
        </p:nvPicPr>
        <p:blipFill>
          <a:blip r:embed="rId2"/>
          <a:stretch>
            <a:fillRect/>
          </a:stretch>
        </p:blipFill>
        <p:spPr>
          <a:xfrm>
            <a:off x="10626922" y="6255651"/>
            <a:ext cx="1277454" cy="263511"/>
          </a:xfrm>
          <a:prstGeom prst="rect">
            <a:avLst/>
          </a:prstGeom>
          <a:ln w="12700">
            <a:miter lim="400000"/>
          </a:ln>
        </p:spPr>
      </p:pic>
      <p:pic>
        <p:nvPicPr>
          <p:cNvPr id="4" name="Picture 3" descr="A person and person looking at a computer&#10;&#10;Description automatically generated">
            <a:extLst>
              <a:ext uri="{FF2B5EF4-FFF2-40B4-BE49-F238E27FC236}">
                <a16:creationId xmlns:a16="http://schemas.microsoft.com/office/drawing/2014/main" id="{764FFC38-4FF6-078A-F203-B4C9BFEE62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6695" y="1993957"/>
            <a:ext cx="4307821" cy="2870086"/>
          </a:xfrm>
          <a:prstGeom prst="rect">
            <a:avLst/>
          </a:prstGeom>
        </p:spPr>
      </p:pic>
      <p:pic>
        <p:nvPicPr>
          <p:cNvPr id="5" name="Picture 4" descr="A black and blue text with orange lines&#10;&#10;Description automatically generated">
            <a:extLst>
              <a:ext uri="{FF2B5EF4-FFF2-40B4-BE49-F238E27FC236}">
                <a16:creationId xmlns:a16="http://schemas.microsoft.com/office/drawing/2014/main" id="{378F42B4-42BD-180F-7C7E-D6910D469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509" y="556916"/>
            <a:ext cx="4449512" cy="1546206"/>
          </a:xfrm>
          <a:prstGeom prst="rect">
            <a:avLst/>
          </a:prstGeom>
        </p:spPr>
      </p:pic>
    </p:spTree>
    <p:extLst>
      <p:ext uri="{BB962C8B-B14F-4D97-AF65-F5344CB8AC3E}">
        <p14:creationId xmlns:p14="http://schemas.microsoft.com/office/powerpoint/2010/main" val="316733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0B6B341D-11F4-C248-1B54-A6C0641F6B56}"/>
              </a:ext>
            </a:extLst>
          </p:cNvPr>
          <p:cNvSpPr/>
          <p:nvPr/>
        </p:nvSpPr>
        <p:spPr>
          <a:xfrm>
            <a:off x="7090569" y="0"/>
            <a:ext cx="5100074" cy="6863954"/>
          </a:xfrm>
          <a:prstGeom prst="rect">
            <a:avLst/>
          </a:prstGeom>
          <a:solidFill>
            <a:srgbClr val="233346"/>
          </a:solidFill>
          <a:ln w="12700">
            <a:miter lim="400000"/>
          </a:ln>
        </p:spPr>
        <p:txBody>
          <a:bodyPr lIns="25400" tIns="25400" rIns="25400" bIns="25400" anchor="ctr"/>
          <a:lstStyle/>
          <a:p>
            <a:pPr algn="ctr" defTabSz="412750" hangingPunct="0">
              <a:defRPr sz="3200" b="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pic>
        <p:nvPicPr>
          <p:cNvPr id="3" name="SCMEP-Badge-1clr-White.png" descr="SCMEP-Badge-1clr-White.png">
            <a:extLst>
              <a:ext uri="{FF2B5EF4-FFF2-40B4-BE49-F238E27FC236}">
                <a16:creationId xmlns:a16="http://schemas.microsoft.com/office/drawing/2014/main" id="{B416126E-EFD6-E9D1-105A-3BD341D7C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
        <p:nvSpPr>
          <p:cNvPr id="7" name="Lorem ipsum dolor sit amet, consectetur adipiscing elit.…">
            <a:extLst>
              <a:ext uri="{FF2B5EF4-FFF2-40B4-BE49-F238E27FC236}">
                <a16:creationId xmlns:a16="http://schemas.microsoft.com/office/drawing/2014/main" id="{BB40EB8E-90AB-3539-5049-1F4FFE152E64}"/>
              </a:ext>
            </a:extLst>
          </p:cNvPr>
          <p:cNvSpPr txBox="1"/>
          <p:nvPr/>
        </p:nvSpPr>
        <p:spPr>
          <a:xfrm>
            <a:off x="533832" y="2458286"/>
            <a:ext cx="6076530" cy="307776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p>
            <a:pPr marL="228600" indent="-228600" defTabSz="228600" hangingPunct="0">
              <a:spcBef>
                <a:spcPts val="750"/>
              </a:spcBef>
              <a:spcAft>
                <a:spcPts val="300"/>
              </a:spcAft>
              <a:buClr>
                <a:srgbClr val="F7611F"/>
              </a:buClr>
              <a:buSzPct val="123000"/>
              <a:buFont typeface="Arial" panose="020B0604020202020204" pitchFamily="34" charset="0"/>
              <a:buChar char="•"/>
              <a:defRPr sz="3200" b="0">
                <a:solidFill>
                  <a:srgbClr val="233346"/>
                </a:solidFill>
                <a:latin typeface="Proxima Nova Medium"/>
                <a:ea typeface="Proxima Nova Medium"/>
                <a:cs typeface="Proxima Nova Medium"/>
                <a:sym typeface="Proxima Nova Medium"/>
              </a:defRPr>
            </a:pPr>
            <a:r>
              <a:rPr lang="en-US" sz="2000" kern="0" dirty="0">
                <a:solidFill>
                  <a:schemeClr val="tx2">
                    <a:lumMod val="50000"/>
                  </a:schemeClr>
                </a:solidFill>
                <a:latin typeface="Proxima Nova Rg"/>
                <a:sym typeface="Proxima Nova Medium"/>
              </a:rPr>
              <a:t>Customized profile highlighting your company’s unique capabilities</a:t>
            </a:r>
          </a:p>
          <a:p>
            <a:pPr marL="228600" indent="-228600" defTabSz="228600" hangingPunct="0">
              <a:spcBef>
                <a:spcPts val="750"/>
              </a:spcBef>
              <a:spcAft>
                <a:spcPts val="300"/>
              </a:spcAft>
              <a:buClr>
                <a:srgbClr val="F7611F"/>
              </a:buClr>
              <a:buSzPct val="123000"/>
              <a:buFont typeface="Arial" panose="020B0604020202020204" pitchFamily="34" charset="0"/>
              <a:buChar char="•"/>
              <a:defRPr sz="3200" b="0">
                <a:solidFill>
                  <a:srgbClr val="233346"/>
                </a:solidFill>
                <a:latin typeface="Proxima Nova Medium"/>
                <a:ea typeface="Proxima Nova Medium"/>
                <a:cs typeface="Proxima Nova Medium"/>
                <a:sym typeface="Proxima Nova Medium"/>
              </a:defRPr>
            </a:pPr>
            <a:r>
              <a:rPr lang="en-US" sz="2000" kern="0" dirty="0">
                <a:solidFill>
                  <a:schemeClr val="tx2">
                    <a:lumMod val="50000"/>
                  </a:schemeClr>
                </a:solidFill>
                <a:latin typeface="Proxima Nova Rg"/>
                <a:sym typeface="Proxima Nova Medium"/>
              </a:rPr>
              <a:t>Sophisticated search engine to find suppliers by location, certifications, SBA-designations, and more</a:t>
            </a:r>
          </a:p>
          <a:p>
            <a:pPr marL="228600" indent="-228600" defTabSz="228600" hangingPunct="0">
              <a:spcBef>
                <a:spcPts val="750"/>
              </a:spcBef>
              <a:spcAft>
                <a:spcPts val="300"/>
              </a:spcAft>
              <a:buClr>
                <a:srgbClr val="F7611F"/>
              </a:buClr>
              <a:buSzPct val="123000"/>
              <a:buFont typeface="Arial" panose="020B0604020202020204" pitchFamily="34" charset="0"/>
              <a:buChar char="•"/>
              <a:defRPr sz="3200" b="0">
                <a:solidFill>
                  <a:srgbClr val="233346"/>
                </a:solidFill>
                <a:latin typeface="Proxima Nova Medium"/>
                <a:ea typeface="Proxima Nova Medium"/>
                <a:cs typeface="Proxima Nova Medium"/>
                <a:sym typeface="Proxima Nova Medium"/>
              </a:defRPr>
            </a:pPr>
            <a:r>
              <a:rPr lang="en-US" sz="2000" kern="0" dirty="0">
                <a:solidFill>
                  <a:schemeClr val="tx2">
                    <a:lumMod val="50000"/>
                  </a:schemeClr>
                </a:solidFill>
                <a:latin typeface="Proxima Nova Rg"/>
                <a:sym typeface="Proxima Nova Medium"/>
              </a:rPr>
              <a:t>Exchange Center to post and respond to new business opportunities</a:t>
            </a:r>
          </a:p>
          <a:p>
            <a:pPr marL="228600" indent="-228600" defTabSz="228600" hangingPunct="0">
              <a:spcBef>
                <a:spcPts val="750"/>
              </a:spcBef>
              <a:spcAft>
                <a:spcPts val="300"/>
              </a:spcAft>
              <a:buClr>
                <a:srgbClr val="F7611F"/>
              </a:buClr>
              <a:buSzPct val="123000"/>
              <a:buFont typeface="Arial" panose="020B0604020202020204" pitchFamily="34" charset="0"/>
              <a:buChar char="•"/>
              <a:defRPr sz="3200" b="0">
                <a:solidFill>
                  <a:srgbClr val="233346"/>
                </a:solidFill>
                <a:latin typeface="Proxima Nova Medium"/>
                <a:ea typeface="Proxima Nova Medium"/>
                <a:cs typeface="Proxima Nova Medium"/>
                <a:sym typeface="Proxima Nova Medium"/>
              </a:defRPr>
            </a:pPr>
            <a:r>
              <a:rPr lang="en-US" sz="2000" kern="0" dirty="0">
                <a:solidFill>
                  <a:schemeClr val="tx2">
                    <a:lumMod val="50000"/>
                  </a:schemeClr>
                </a:solidFill>
                <a:latin typeface="Proxima Nova Rg"/>
                <a:sym typeface="Proxima Nova Medium"/>
              </a:rPr>
              <a:t>Blacklisted supplier alerts</a:t>
            </a:r>
          </a:p>
          <a:p>
            <a:pPr marL="228600" indent="-228600" defTabSz="228600" hangingPunct="0">
              <a:spcBef>
                <a:spcPts val="750"/>
              </a:spcBef>
              <a:spcAft>
                <a:spcPts val="300"/>
              </a:spcAft>
              <a:buClr>
                <a:srgbClr val="F7611F"/>
              </a:buClr>
              <a:buSzPct val="123000"/>
              <a:buFont typeface="Arial" panose="020B0604020202020204" pitchFamily="34" charset="0"/>
              <a:buChar char="•"/>
              <a:defRPr sz="3200" b="0">
                <a:solidFill>
                  <a:srgbClr val="233346"/>
                </a:solidFill>
                <a:latin typeface="Proxima Nova Medium"/>
                <a:ea typeface="Proxima Nova Medium"/>
                <a:cs typeface="Proxima Nova Medium"/>
                <a:sym typeface="Proxima Nova Medium"/>
              </a:defRPr>
            </a:pPr>
            <a:r>
              <a:rPr lang="en-US" sz="2000" kern="0" dirty="0">
                <a:solidFill>
                  <a:schemeClr val="tx2">
                    <a:lumMod val="50000"/>
                  </a:schemeClr>
                </a:solidFill>
                <a:latin typeface="Proxima Nova Rg"/>
                <a:sym typeface="Proxima Nova Medium"/>
              </a:rPr>
              <a:t>Supply-chain risk visualization tools</a:t>
            </a:r>
            <a:endParaRPr lang="en-US" sz="1100" kern="0" dirty="0">
              <a:solidFill>
                <a:schemeClr val="tx2">
                  <a:lumMod val="50000"/>
                </a:schemeClr>
              </a:solidFill>
              <a:latin typeface="Proxima Nova Rg"/>
              <a:sym typeface="Proxima Nova Medium"/>
            </a:endParaRPr>
          </a:p>
        </p:txBody>
      </p:sp>
      <p:pic>
        <p:nvPicPr>
          <p:cNvPr id="9" name="Picture 8" descr="A qr code on a white background&#10;&#10;Description automatically generated">
            <a:extLst>
              <a:ext uri="{FF2B5EF4-FFF2-40B4-BE49-F238E27FC236}">
                <a16:creationId xmlns:a16="http://schemas.microsoft.com/office/drawing/2014/main" id="{55782C2A-D003-7EAB-8B27-1536CAC3F9B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18340" y="3879916"/>
            <a:ext cx="2044530" cy="2044530"/>
          </a:xfrm>
          <a:prstGeom prst="rect">
            <a:avLst/>
          </a:prstGeom>
        </p:spPr>
      </p:pic>
      <p:sp>
        <p:nvSpPr>
          <p:cNvPr id="188" name="Lorem ipsum dolor sit amet, consectetur adipiscing elit.…"/>
          <p:cNvSpPr txBox="1"/>
          <p:nvPr/>
        </p:nvSpPr>
        <p:spPr>
          <a:xfrm>
            <a:off x="7840805" y="484669"/>
            <a:ext cx="3424844" cy="373692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p>
            <a:pPr algn="ctr" defTabSz="228600" hangingPunct="0">
              <a:spcBef>
                <a:spcPts val="750"/>
              </a:spcBef>
              <a:spcAft>
                <a:spcPts val="300"/>
              </a:spcAft>
              <a:buClr>
                <a:srgbClr val="F7611F"/>
              </a:buClr>
              <a:buSzPct val="123000"/>
              <a:defRPr sz="3200" b="0">
                <a:solidFill>
                  <a:srgbClr val="233346"/>
                </a:solidFill>
                <a:latin typeface="Proxima Nova Medium"/>
                <a:ea typeface="Proxima Nova Medium"/>
                <a:cs typeface="Proxima Nova Medium"/>
                <a:sym typeface="Proxima Nova Medium"/>
              </a:defRPr>
            </a:pPr>
            <a:r>
              <a:rPr lang="en-US" sz="2400" kern="0" dirty="0">
                <a:solidFill>
                  <a:schemeClr val="bg1"/>
                </a:solidFill>
                <a:latin typeface="Proxima Nova Rg"/>
                <a:sym typeface="Proxima Nova Medium"/>
              </a:rPr>
              <a:t>Find new and alternate suppliers. </a:t>
            </a:r>
          </a:p>
          <a:p>
            <a:pPr algn="ctr" defTabSz="228600" hangingPunct="0">
              <a:spcBef>
                <a:spcPts val="750"/>
              </a:spcBef>
              <a:spcAft>
                <a:spcPts val="300"/>
              </a:spcAft>
              <a:buClr>
                <a:srgbClr val="F7611F"/>
              </a:buClr>
              <a:buSzPct val="123000"/>
              <a:defRPr sz="3200" b="0">
                <a:solidFill>
                  <a:srgbClr val="233346"/>
                </a:solidFill>
                <a:latin typeface="Proxima Nova Medium"/>
                <a:ea typeface="Proxima Nova Medium"/>
                <a:cs typeface="Proxima Nova Medium"/>
                <a:sym typeface="Proxima Nova Medium"/>
              </a:defRPr>
            </a:pPr>
            <a:r>
              <a:rPr lang="en-US" sz="2400" kern="0" dirty="0">
                <a:solidFill>
                  <a:schemeClr val="bg1"/>
                </a:solidFill>
                <a:latin typeface="Proxima Nova Rg"/>
                <a:sym typeface="Proxima Nova Medium"/>
              </a:rPr>
              <a:t>Be found by potential customers. </a:t>
            </a:r>
          </a:p>
          <a:p>
            <a:pPr algn="ctr" defTabSz="228600" hangingPunct="0">
              <a:spcBef>
                <a:spcPts val="750"/>
              </a:spcBef>
              <a:spcAft>
                <a:spcPts val="300"/>
              </a:spcAft>
              <a:buClr>
                <a:srgbClr val="F7611F"/>
              </a:buClr>
              <a:buSzPct val="123000"/>
              <a:defRPr sz="3200" b="0">
                <a:solidFill>
                  <a:srgbClr val="233346"/>
                </a:solidFill>
                <a:latin typeface="Proxima Nova Medium"/>
                <a:ea typeface="Proxima Nova Medium"/>
                <a:cs typeface="Proxima Nova Medium"/>
                <a:sym typeface="Proxima Nova Medium"/>
              </a:defRPr>
            </a:pPr>
            <a:r>
              <a:rPr lang="en-US" sz="2400" kern="0" dirty="0">
                <a:solidFill>
                  <a:schemeClr val="bg1"/>
                </a:solidFill>
                <a:latin typeface="Proxima Nova Rg"/>
                <a:sym typeface="Proxima Nova Medium"/>
              </a:rPr>
              <a:t>Improve your company’s profitability today with trustworthy data, verified by SCMEP.</a:t>
            </a:r>
          </a:p>
          <a:p>
            <a:pPr algn="ctr" defTabSz="228600" hangingPunct="0">
              <a:spcBef>
                <a:spcPts val="750"/>
              </a:spcBef>
              <a:spcAft>
                <a:spcPts val="300"/>
              </a:spcAft>
              <a:buClr>
                <a:srgbClr val="F7611F"/>
              </a:buClr>
              <a:buSzPct val="123000"/>
              <a:defRPr sz="3200" b="0">
                <a:solidFill>
                  <a:srgbClr val="233346"/>
                </a:solidFill>
                <a:latin typeface="Proxima Nova Medium"/>
                <a:ea typeface="Proxima Nova Medium"/>
                <a:cs typeface="Proxima Nova Medium"/>
                <a:sym typeface="Proxima Nova Medium"/>
              </a:defRPr>
            </a:pPr>
            <a:endParaRPr lang="en-US" sz="2000" kern="0" dirty="0">
              <a:solidFill>
                <a:srgbClr val="233346"/>
              </a:solidFill>
              <a:latin typeface="Proxima Nova Rg"/>
              <a:sym typeface="Proxima Nova Medium"/>
            </a:endParaRPr>
          </a:p>
        </p:txBody>
      </p:sp>
      <p:pic>
        <p:nvPicPr>
          <p:cNvPr id="4" name="Picture 3" descr="A black and blue text with orange lines&#10;&#10;Description automatically generated">
            <a:extLst>
              <a:ext uri="{FF2B5EF4-FFF2-40B4-BE49-F238E27FC236}">
                <a16:creationId xmlns:a16="http://schemas.microsoft.com/office/drawing/2014/main" id="{3F8E7E28-5780-0453-6C4E-C194A0322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509" y="556916"/>
            <a:ext cx="4449512" cy="1546206"/>
          </a:xfrm>
          <a:prstGeom prst="rect">
            <a:avLst/>
          </a:prstGeom>
        </p:spPr>
      </p:pic>
    </p:spTree>
    <p:extLst>
      <p:ext uri="{BB962C8B-B14F-4D97-AF65-F5344CB8AC3E}">
        <p14:creationId xmlns:p14="http://schemas.microsoft.com/office/powerpoint/2010/main" val="177533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0B6B341D-11F4-C248-1B54-A6C0641F6B56}"/>
              </a:ext>
            </a:extLst>
          </p:cNvPr>
          <p:cNvSpPr/>
          <p:nvPr/>
        </p:nvSpPr>
        <p:spPr>
          <a:xfrm>
            <a:off x="7091926" y="0"/>
            <a:ext cx="5100074" cy="6863954"/>
          </a:xfrm>
          <a:prstGeom prst="rect">
            <a:avLst/>
          </a:prstGeom>
          <a:solidFill>
            <a:srgbClr val="233346"/>
          </a:solidFill>
          <a:ln w="12700">
            <a:miter lim="400000"/>
          </a:ln>
        </p:spPr>
        <p:txBody>
          <a:bodyPr lIns="25400" tIns="25400" rIns="25400" bIns="2540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pic>
        <p:nvPicPr>
          <p:cNvPr id="3" name="Picture 2">
            <a:extLst>
              <a:ext uri="{FF2B5EF4-FFF2-40B4-BE49-F238E27FC236}">
                <a16:creationId xmlns:a16="http://schemas.microsoft.com/office/drawing/2014/main" id="{996E3F64-54A2-3225-CFE6-BB1EC4BDD9C6}"/>
              </a:ext>
            </a:extLst>
          </p:cNvPr>
          <p:cNvPicPr>
            <a:picLocks noChangeAspect="1"/>
          </p:cNvPicPr>
          <p:nvPr/>
        </p:nvPicPr>
        <p:blipFill rotWithShape="1">
          <a:blip r:embed="rId3"/>
          <a:srcRect l="-1" t="1178" r="1619"/>
          <a:stretch/>
        </p:blipFill>
        <p:spPr>
          <a:xfrm>
            <a:off x="451222" y="76200"/>
            <a:ext cx="6075968" cy="6705600"/>
          </a:xfrm>
          <a:prstGeom prst="rect">
            <a:avLst/>
          </a:prstGeom>
        </p:spPr>
      </p:pic>
      <p:sp>
        <p:nvSpPr>
          <p:cNvPr id="4" name="Headline Goes Here">
            <a:extLst>
              <a:ext uri="{FF2B5EF4-FFF2-40B4-BE49-F238E27FC236}">
                <a16:creationId xmlns:a16="http://schemas.microsoft.com/office/drawing/2014/main" id="{2EAA2437-7CEB-7C67-FD69-402E531FD3CB}"/>
              </a:ext>
            </a:extLst>
          </p:cNvPr>
          <p:cNvSpPr txBox="1">
            <a:spLocks/>
          </p:cNvSpPr>
          <p:nvPr/>
        </p:nvSpPr>
        <p:spPr>
          <a:xfrm>
            <a:off x="7581356" y="2724721"/>
            <a:ext cx="4121214" cy="7042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Autofit/>
          </a:bodyPr>
          <a:lstStyle>
            <a:lvl1pPr marL="0" marR="0" indent="0" algn="l" defTabSz="2413955" rtl="0" latinLnBrk="0">
              <a:lnSpc>
                <a:spcPct val="80000"/>
              </a:lnSpc>
              <a:spcBef>
                <a:spcPts val="0"/>
              </a:spcBef>
              <a:spcAft>
                <a:spcPts val="0"/>
              </a:spcAft>
              <a:buClrTx/>
              <a:buSzTx/>
              <a:buFontTx/>
              <a:buNone/>
              <a:tabLst/>
              <a:defRPr sz="12870" b="1" i="0" u="none" strike="noStrike" cap="none" spc="0" baseline="0">
                <a:solidFill>
                  <a:srgbClr val="233346"/>
                </a:solidFill>
                <a:uFillTx/>
                <a:latin typeface="+mj-lt"/>
                <a:ea typeface="+mj-ea"/>
                <a:cs typeface="+mj-cs"/>
                <a:sym typeface="Proxima Nova"/>
              </a:defRPr>
            </a:lvl1pPr>
            <a:lvl2pPr marL="0" marR="0" indent="2286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2pPr>
            <a:lvl3pPr marL="0" marR="0" indent="4572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3pPr>
            <a:lvl4pPr marL="0" marR="0" indent="6858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4pPr>
            <a:lvl5pPr marL="0" marR="0" indent="9144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5pPr>
            <a:lvl6pPr marL="0" marR="0" indent="11430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6pPr>
            <a:lvl7pPr marL="0" marR="0" indent="13716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7pPr>
            <a:lvl8pPr marL="0" marR="0" indent="16002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8pPr>
            <a:lvl9pPr marL="0" marR="0" indent="1828800" algn="l" defTabSz="1219169" rtl="0" latinLnBrk="0">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9pPr>
          </a:lstStyle>
          <a:p>
            <a:pPr algn="ctr"/>
            <a:r>
              <a:rPr lang="en-US" sz="4800" dirty="0">
                <a:solidFill>
                  <a:schemeClr val="bg1"/>
                </a:solidFill>
              </a:rPr>
              <a:t>Who’s On CONNEX SC?</a:t>
            </a:r>
          </a:p>
          <a:p>
            <a:pPr algn="ctr"/>
            <a:endParaRPr lang="en-US" sz="4800" dirty="0">
              <a:solidFill>
                <a:schemeClr val="tx2"/>
              </a:solidFill>
            </a:endParaRPr>
          </a:p>
        </p:txBody>
      </p:sp>
    </p:spTree>
    <p:extLst>
      <p:ext uri="{BB962C8B-B14F-4D97-AF65-F5344CB8AC3E}">
        <p14:creationId xmlns:p14="http://schemas.microsoft.com/office/powerpoint/2010/main" val="90540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AB69-4AA1-5DE0-6B2F-F3A70B35AFD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AF1439-ADF8-5DD4-5CED-6D08388BE818}"/>
              </a:ext>
            </a:extLst>
          </p:cNvPr>
          <p:cNvSpPr txBox="1"/>
          <p:nvPr/>
        </p:nvSpPr>
        <p:spPr>
          <a:xfrm>
            <a:off x="96252" y="415236"/>
            <a:ext cx="11758863" cy="693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80000"/>
              </a:lnSpc>
              <a:spcBef>
                <a:spcPts val="0"/>
              </a:spcBef>
              <a:spcAft>
                <a:spcPts val="0"/>
              </a:spcAft>
              <a:buClrTx/>
              <a:buSzTx/>
              <a:buFontTx/>
              <a:buNone/>
              <a:tabLst/>
            </a:pPr>
            <a:r>
              <a:rPr kumimoji="0" lang="en-US" sz="4800" b="1" i="0" u="none" strike="noStrike" cap="none" spc="0" normalizeH="0" baseline="0" dirty="0" err="1">
                <a:ln>
                  <a:noFill/>
                </a:ln>
                <a:solidFill>
                  <a:schemeClr val="tx2">
                    <a:lumMod val="50000"/>
                  </a:schemeClr>
                </a:solidFill>
                <a:effectLst/>
                <a:uFillTx/>
                <a:latin typeface="+mj-lt"/>
                <a:ea typeface="+mj-ea"/>
                <a:cs typeface="+mj-cs"/>
                <a:sym typeface="Proxima Nova"/>
              </a:rPr>
              <a:t>OpExChange</a:t>
            </a:r>
            <a:r>
              <a:rPr kumimoji="0" lang="en-US" sz="4800" b="1" i="0" u="none" strike="noStrike" cap="none" spc="0" normalizeH="0" baseline="0" dirty="0">
                <a:ln>
                  <a:noFill/>
                </a:ln>
                <a:solidFill>
                  <a:schemeClr val="tx2">
                    <a:lumMod val="50000"/>
                  </a:schemeClr>
                </a:solidFill>
                <a:effectLst/>
                <a:uFillTx/>
                <a:latin typeface="+mj-lt"/>
                <a:ea typeface="+mj-ea"/>
                <a:cs typeface="+mj-cs"/>
                <a:sym typeface="Proxima Nova"/>
              </a:rPr>
              <a:t> Members on CONNEX SC</a:t>
            </a:r>
          </a:p>
        </p:txBody>
      </p:sp>
      <p:graphicFrame>
        <p:nvGraphicFramePr>
          <p:cNvPr id="6" name="Table 5">
            <a:extLst>
              <a:ext uri="{FF2B5EF4-FFF2-40B4-BE49-F238E27FC236}">
                <a16:creationId xmlns:a16="http://schemas.microsoft.com/office/drawing/2014/main" id="{517A29C5-E15A-724B-D0F8-551577F8B3D9}"/>
              </a:ext>
            </a:extLst>
          </p:cNvPr>
          <p:cNvGraphicFramePr>
            <a:graphicFrameLocks noGrp="1"/>
          </p:cNvGraphicFramePr>
          <p:nvPr/>
        </p:nvGraphicFramePr>
        <p:xfrm>
          <a:off x="198855" y="1208973"/>
          <a:ext cx="2552366" cy="5360276"/>
        </p:xfrm>
        <a:graphic>
          <a:graphicData uri="http://schemas.openxmlformats.org/drawingml/2006/table">
            <a:tbl>
              <a:tblPr>
                <a:tableStyleId>{5C22544A-7EE6-4342-B048-85BDC9FD1C3A}</a:tableStyleId>
              </a:tblPr>
              <a:tblGrid>
                <a:gridCol w="2552366">
                  <a:extLst>
                    <a:ext uri="{9D8B030D-6E8A-4147-A177-3AD203B41FA5}">
                      <a16:colId xmlns:a16="http://schemas.microsoft.com/office/drawing/2014/main" val="1282718170"/>
                    </a:ext>
                  </a:extLst>
                </a:gridCol>
              </a:tblGrid>
              <a:tr h="234329">
                <a:tc>
                  <a:txBody>
                    <a:bodyPr/>
                    <a:lstStyle/>
                    <a:p>
                      <a:pPr algn="l" fontAlgn="b">
                        <a:buNone/>
                      </a:pPr>
                      <a:r>
                        <a:rPr lang="en-US" sz="1100" u="none" strike="noStrike">
                          <a:effectLst/>
                        </a:rPr>
                        <a:t>3D Systems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5808572"/>
                  </a:ext>
                </a:extLst>
              </a:tr>
              <a:tr h="234329">
                <a:tc>
                  <a:txBody>
                    <a:bodyPr/>
                    <a:lstStyle/>
                    <a:p>
                      <a:pPr algn="l" fontAlgn="b">
                        <a:buNone/>
                      </a:pPr>
                      <a:r>
                        <a:rPr lang="en-US" sz="1100" u="none" strike="noStrike">
                          <a:effectLst/>
                        </a:rPr>
                        <a:t>Acutec Precision Aerospace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6148511"/>
                  </a:ext>
                </a:extLst>
              </a:tr>
              <a:tr h="234329">
                <a:tc>
                  <a:txBody>
                    <a:bodyPr/>
                    <a:lstStyle/>
                    <a:p>
                      <a:pPr algn="l" fontAlgn="b">
                        <a:buNone/>
                      </a:pPr>
                      <a:r>
                        <a:rPr lang="en-US" sz="1100" u="none" strike="noStrike">
                          <a:effectLst/>
                        </a:rPr>
                        <a:t>AEROFOAM USA LLC</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3141676"/>
                  </a:ext>
                </a:extLst>
              </a:tr>
              <a:tr h="234329">
                <a:tc>
                  <a:txBody>
                    <a:bodyPr/>
                    <a:lstStyle/>
                    <a:p>
                      <a:pPr algn="l" fontAlgn="b">
                        <a:buNone/>
                      </a:pPr>
                      <a:r>
                        <a:rPr lang="en-US" sz="1100" u="none" strike="noStrike">
                          <a:effectLst/>
                        </a:rPr>
                        <a:t>AHT Cooling Systems USA</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62671598"/>
                  </a:ext>
                </a:extLst>
              </a:tr>
              <a:tr h="234329">
                <a:tc>
                  <a:txBody>
                    <a:bodyPr/>
                    <a:lstStyle/>
                    <a:p>
                      <a:pPr algn="l" fontAlgn="b">
                        <a:buNone/>
                      </a:pPr>
                      <a:r>
                        <a:rPr lang="en-US" sz="1100" u="none" strike="noStrike">
                          <a:effectLst/>
                        </a:rPr>
                        <a:t>AIRSYS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5821345"/>
                  </a:ext>
                </a:extLst>
              </a:tr>
              <a:tr h="439367">
                <a:tc>
                  <a:txBody>
                    <a:bodyPr/>
                    <a:lstStyle/>
                    <a:p>
                      <a:pPr algn="l" fontAlgn="b">
                        <a:buNone/>
                      </a:pPr>
                      <a:r>
                        <a:rPr lang="en-US" sz="1100" u="none" strike="noStrike">
                          <a:effectLst/>
                        </a:rPr>
                        <a:t>ALIMEX PRECISION IN ALUMINUM INC</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36875032"/>
                  </a:ext>
                </a:extLst>
              </a:tr>
              <a:tr h="234329">
                <a:tc>
                  <a:txBody>
                    <a:bodyPr/>
                    <a:lstStyle/>
                    <a:p>
                      <a:pPr algn="l" fontAlgn="b">
                        <a:buNone/>
                      </a:pPr>
                      <a:r>
                        <a:rPr lang="en-US" sz="1100" u="none" strike="noStrike">
                          <a:effectLst/>
                        </a:rPr>
                        <a:t>Allegiance Flag Supply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58902164"/>
                  </a:ext>
                </a:extLst>
              </a:tr>
              <a:tr h="234329">
                <a:tc>
                  <a:txBody>
                    <a:bodyPr/>
                    <a:lstStyle/>
                    <a:p>
                      <a:pPr algn="l" fontAlgn="b">
                        <a:buNone/>
                      </a:pPr>
                      <a:r>
                        <a:rPr lang="en-US" sz="1100" u="none" strike="noStrike" dirty="0">
                          <a:effectLst/>
                        </a:rPr>
                        <a:t>Ambac International Corp</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15660582"/>
                  </a:ext>
                </a:extLst>
              </a:tr>
              <a:tr h="234329">
                <a:tc>
                  <a:txBody>
                    <a:bodyPr/>
                    <a:lstStyle/>
                    <a:p>
                      <a:pPr algn="l" fontAlgn="b">
                        <a:buNone/>
                      </a:pPr>
                      <a:r>
                        <a:rPr lang="en-US" sz="1100" u="none" strike="noStrike">
                          <a:effectLst/>
                        </a:rPr>
                        <a:t>AO Smith</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26650457"/>
                  </a:ext>
                </a:extLst>
              </a:tr>
              <a:tr h="234329">
                <a:tc>
                  <a:txBody>
                    <a:bodyPr/>
                    <a:lstStyle/>
                    <a:p>
                      <a:pPr algn="l" fontAlgn="b">
                        <a:buNone/>
                      </a:pPr>
                      <a:r>
                        <a:rPr lang="en-US" sz="1100" u="none" strike="noStrike">
                          <a:effectLst/>
                        </a:rPr>
                        <a:t>Atlas Copco Power Technique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873842"/>
                  </a:ext>
                </a:extLst>
              </a:tr>
              <a:tr h="234329">
                <a:tc>
                  <a:txBody>
                    <a:bodyPr/>
                    <a:lstStyle/>
                    <a:p>
                      <a:pPr algn="l" fontAlgn="b">
                        <a:buNone/>
                      </a:pPr>
                      <a:r>
                        <a:rPr lang="en-US" sz="1100" u="none" strike="noStrike">
                          <a:effectLst/>
                        </a:rPr>
                        <a:t>Auriga Polymers Inc</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98516170"/>
                  </a:ext>
                </a:extLst>
              </a:tr>
              <a:tr h="234329">
                <a:tc>
                  <a:txBody>
                    <a:bodyPr/>
                    <a:lstStyle/>
                    <a:p>
                      <a:pPr algn="l" fontAlgn="b">
                        <a:buNone/>
                      </a:pPr>
                      <a:r>
                        <a:rPr lang="en-US" sz="1100" u="none" strike="noStrike">
                          <a:effectLst/>
                        </a:rPr>
                        <a:t>Belimed</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61371131"/>
                  </a:ext>
                </a:extLst>
              </a:tr>
              <a:tr h="234329">
                <a:tc>
                  <a:txBody>
                    <a:bodyPr/>
                    <a:lstStyle/>
                    <a:p>
                      <a:pPr algn="l" fontAlgn="b">
                        <a:buNone/>
                      </a:pPr>
                      <a:r>
                        <a:rPr lang="en-US" sz="1100" u="none" strike="noStrike">
                          <a:effectLst/>
                        </a:rPr>
                        <a:t>Big Gun Robotics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92147164"/>
                  </a:ext>
                </a:extLst>
              </a:tr>
              <a:tr h="234329">
                <a:tc>
                  <a:txBody>
                    <a:bodyPr/>
                    <a:lstStyle/>
                    <a:p>
                      <a:pPr algn="l" fontAlgn="b">
                        <a:buNone/>
                      </a:pPr>
                      <a:r>
                        <a:rPr lang="en-US" sz="1100" u="none" strike="noStrike">
                          <a:effectLst/>
                        </a:rPr>
                        <a:t>BOMAG</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827478"/>
                  </a:ext>
                </a:extLst>
              </a:tr>
              <a:tr h="234329">
                <a:tc>
                  <a:txBody>
                    <a:bodyPr/>
                    <a:lstStyle/>
                    <a:p>
                      <a:pPr algn="l" fontAlgn="b">
                        <a:buNone/>
                      </a:pPr>
                      <a:r>
                        <a:rPr lang="en-US" sz="1100" u="none" strike="noStrike">
                          <a:effectLst/>
                        </a:rPr>
                        <a:t>Boost Mobile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78113754"/>
                  </a:ext>
                </a:extLst>
              </a:tr>
              <a:tr h="234329">
                <a:tc>
                  <a:txBody>
                    <a:bodyPr/>
                    <a:lstStyle/>
                    <a:p>
                      <a:pPr algn="l" fontAlgn="b">
                        <a:buNone/>
                      </a:pPr>
                      <a:r>
                        <a:rPr lang="en-US" sz="1100" u="none" strike="noStrike">
                          <a:effectLst/>
                        </a:rPr>
                        <a:t>Briteline Extrusion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74569984"/>
                  </a:ext>
                </a:extLst>
              </a:tr>
              <a:tr h="234329">
                <a:tc>
                  <a:txBody>
                    <a:bodyPr/>
                    <a:lstStyle/>
                    <a:p>
                      <a:pPr algn="l" fontAlgn="b">
                        <a:buNone/>
                      </a:pPr>
                      <a:r>
                        <a:rPr lang="en-US" sz="1100" u="none" strike="noStrike">
                          <a:effectLst/>
                        </a:rPr>
                        <a:t>Card Monroe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43684239"/>
                  </a:ext>
                </a:extLst>
              </a:tr>
              <a:tr h="234329">
                <a:tc>
                  <a:txBody>
                    <a:bodyPr/>
                    <a:lstStyle/>
                    <a:p>
                      <a:pPr algn="l" fontAlgn="b">
                        <a:buNone/>
                      </a:pPr>
                      <a:r>
                        <a:rPr lang="en-US" sz="1100" u="none" strike="noStrike">
                          <a:effectLst/>
                        </a:rPr>
                        <a:t>ClickFold Plastics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5002297"/>
                  </a:ext>
                </a:extLst>
              </a:tr>
              <a:tr h="234329">
                <a:tc>
                  <a:txBody>
                    <a:bodyPr/>
                    <a:lstStyle/>
                    <a:p>
                      <a:pPr algn="l" fontAlgn="b">
                        <a:buNone/>
                      </a:pPr>
                      <a:r>
                        <a:rPr lang="en-US" sz="1100" u="none" strike="noStrike">
                          <a:effectLst/>
                        </a:rPr>
                        <a:t>Coroplast Tape Corporation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3169129"/>
                  </a:ext>
                </a:extLst>
              </a:tr>
              <a:tr h="234329">
                <a:tc>
                  <a:txBody>
                    <a:bodyPr/>
                    <a:lstStyle/>
                    <a:p>
                      <a:pPr algn="l" fontAlgn="b">
                        <a:buNone/>
                      </a:pPr>
                      <a:r>
                        <a:rPr lang="en-US" sz="1100" u="none" strike="noStrike">
                          <a:effectLst/>
                        </a:rPr>
                        <a:t>Daedalus Industrial</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74051798"/>
                  </a:ext>
                </a:extLst>
              </a:tr>
              <a:tr h="234329">
                <a:tc>
                  <a:txBody>
                    <a:bodyPr/>
                    <a:lstStyle/>
                    <a:p>
                      <a:pPr algn="l" fontAlgn="b">
                        <a:buNone/>
                      </a:pPr>
                      <a:r>
                        <a:rPr lang="en-US" sz="1100" u="none" strike="noStrike">
                          <a:effectLst/>
                        </a:rPr>
                        <a:t>Defense Engineering Services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455961"/>
                  </a:ext>
                </a:extLst>
              </a:tr>
              <a:tr h="234329">
                <a:tc>
                  <a:txBody>
                    <a:bodyPr/>
                    <a:lstStyle/>
                    <a:p>
                      <a:pPr algn="l" fontAlgn="b">
                        <a:buNone/>
                      </a:pPr>
                      <a:r>
                        <a:rPr lang="en-US" sz="1100" u="none" strike="noStrike" dirty="0">
                          <a:effectLst/>
                        </a:rPr>
                        <a:t>Diversified Plastics Incorporated</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71294042"/>
                  </a:ext>
                </a:extLst>
              </a:tr>
            </a:tbl>
          </a:graphicData>
        </a:graphic>
      </p:graphicFrame>
      <p:graphicFrame>
        <p:nvGraphicFramePr>
          <p:cNvPr id="7" name="Table 6">
            <a:extLst>
              <a:ext uri="{FF2B5EF4-FFF2-40B4-BE49-F238E27FC236}">
                <a16:creationId xmlns:a16="http://schemas.microsoft.com/office/drawing/2014/main" id="{D9558D76-5E9D-693B-A4D8-3C6168983844}"/>
              </a:ext>
            </a:extLst>
          </p:cNvPr>
          <p:cNvGraphicFramePr>
            <a:graphicFrameLocks noGrp="1"/>
          </p:cNvGraphicFramePr>
          <p:nvPr/>
        </p:nvGraphicFramePr>
        <p:xfrm>
          <a:off x="2751221" y="1208971"/>
          <a:ext cx="2799347" cy="5360278"/>
        </p:xfrm>
        <a:graphic>
          <a:graphicData uri="http://schemas.openxmlformats.org/drawingml/2006/table">
            <a:tbl>
              <a:tblPr>
                <a:tableStyleId>{5C22544A-7EE6-4342-B048-85BDC9FD1C3A}</a:tableStyleId>
              </a:tblPr>
              <a:tblGrid>
                <a:gridCol w="2799347">
                  <a:extLst>
                    <a:ext uri="{9D8B030D-6E8A-4147-A177-3AD203B41FA5}">
                      <a16:colId xmlns:a16="http://schemas.microsoft.com/office/drawing/2014/main" val="2832597228"/>
                    </a:ext>
                  </a:extLst>
                </a:gridCol>
              </a:tblGrid>
              <a:tr h="192055">
                <a:tc>
                  <a:txBody>
                    <a:bodyPr/>
                    <a:lstStyle/>
                    <a:p>
                      <a:pPr algn="l" fontAlgn="b">
                        <a:buNone/>
                      </a:pPr>
                      <a:r>
                        <a:rPr lang="en-US" sz="1000" u="none" strike="noStrike">
                          <a:effectLst/>
                        </a:rPr>
                        <a:t>Engineered Products LLC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1563849676"/>
                  </a:ext>
                </a:extLst>
              </a:tr>
              <a:tr h="192055">
                <a:tc>
                  <a:txBody>
                    <a:bodyPr/>
                    <a:lstStyle/>
                    <a:p>
                      <a:pPr algn="l" fontAlgn="b">
                        <a:buNone/>
                      </a:pPr>
                      <a:r>
                        <a:rPr lang="en-US" sz="1000" u="none" strike="noStrike">
                          <a:effectLst/>
                        </a:rPr>
                        <a:t>era-contact USA, LLC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48488138"/>
                  </a:ext>
                </a:extLst>
              </a:tr>
              <a:tr h="376120">
                <a:tc>
                  <a:txBody>
                    <a:bodyPr/>
                    <a:lstStyle/>
                    <a:p>
                      <a:pPr algn="l" fontAlgn="b">
                        <a:buNone/>
                      </a:pPr>
                      <a:r>
                        <a:rPr lang="en-US" sz="1000" u="none" strike="noStrike">
                          <a:effectLst/>
                        </a:rPr>
                        <a:t>EuWe EUGEN WEXLER US Plastics Inc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131471983"/>
                  </a:ext>
                </a:extLst>
              </a:tr>
              <a:tr h="192055">
                <a:tc>
                  <a:txBody>
                    <a:bodyPr/>
                    <a:lstStyle/>
                    <a:p>
                      <a:pPr algn="l" fontAlgn="b">
                        <a:buNone/>
                      </a:pPr>
                      <a:r>
                        <a:rPr lang="en-US" sz="1000" u="none" strike="noStrike">
                          <a:effectLst/>
                        </a:rPr>
                        <a:t>FlexQube Inc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891715368"/>
                  </a:ext>
                </a:extLst>
              </a:tr>
              <a:tr h="192055">
                <a:tc>
                  <a:txBody>
                    <a:bodyPr/>
                    <a:lstStyle/>
                    <a:p>
                      <a:pPr algn="l" fontAlgn="b">
                        <a:buNone/>
                      </a:pPr>
                      <a:r>
                        <a:rPr lang="en-US" sz="1000" u="none" strike="noStrike">
                          <a:effectLst/>
                        </a:rPr>
                        <a:t>Floralife Inc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1075641716"/>
                  </a:ext>
                </a:extLst>
              </a:tr>
              <a:tr h="192055">
                <a:tc>
                  <a:txBody>
                    <a:bodyPr/>
                    <a:lstStyle/>
                    <a:p>
                      <a:pPr algn="l" fontAlgn="b">
                        <a:buNone/>
                      </a:pPr>
                      <a:r>
                        <a:rPr lang="en-US" sz="1000" u="none" strike="noStrike">
                          <a:effectLst/>
                        </a:rPr>
                        <a:t>FN America LLC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2537850099"/>
                  </a:ext>
                </a:extLst>
              </a:tr>
              <a:tr h="192055">
                <a:tc>
                  <a:txBody>
                    <a:bodyPr/>
                    <a:lstStyle/>
                    <a:p>
                      <a:pPr algn="l" fontAlgn="b">
                        <a:buNone/>
                      </a:pPr>
                      <a:r>
                        <a:rPr lang="en-US" sz="1000" u="none" strike="noStrike">
                          <a:effectLst/>
                        </a:rPr>
                        <a:t>Forged Path Automation</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633828948"/>
                  </a:ext>
                </a:extLst>
              </a:tr>
              <a:tr h="192055">
                <a:tc>
                  <a:txBody>
                    <a:bodyPr/>
                    <a:lstStyle/>
                    <a:p>
                      <a:pPr algn="l" fontAlgn="b">
                        <a:buNone/>
                      </a:pPr>
                      <a:r>
                        <a:rPr lang="en-US" sz="1000" u="none" strike="noStrike">
                          <a:effectLst/>
                        </a:rPr>
                        <a:t>Harsco Rail</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277082196"/>
                  </a:ext>
                </a:extLst>
              </a:tr>
              <a:tr h="192055">
                <a:tc>
                  <a:txBody>
                    <a:bodyPr/>
                    <a:lstStyle/>
                    <a:p>
                      <a:pPr algn="l" fontAlgn="b">
                        <a:buNone/>
                      </a:pPr>
                      <a:r>
                        <a:rPr lang="en-US" sz="1000" u="none" strike="noStrike">
                          <a:effectLst/>
                        </a:rPr>
                        <a:t>Heidelberg Materials</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4226480296"/>
                  </a:ext>
                </a:extLst>
              </a:tr>
              <a:tr h="192055">
                <a:tc>
                  <a:txBody>
                    <a:bodyPr/>
                    <a:lstStyle/>
                    <a:p>
                      <a:pPr algn="l" fontAlgn="b">
                        <a:buNone/>
                      </a:pPr>
                      <a:r>
                        <a:rPr lang="en-US" sz="1000" u="none" strike="noStrike">
                          <a:effectLst/>
                        </a:rPr>
                        <a:t>IKO Glass Fiber Inc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2083384337"/>
                  </a:ext>
                </a:extLst>
              </a:tr>
              <a:tr h="192055">
                <a:tc>
                  <a:txBody>
                    <a:bodyPr/>
                    <a:lstStyle/>
                    <a:p>
                      <a:pPr algn="l" fontAlgn="b">
                        <a:buNone/>
                      </a:pPr>
                      <a:r>
                        <a:rPr lang="en-US" sz="1000" u="none" strike="noStrike" dirty="0">
                          <a:effectLst/>
                        </a:rPr>
                        <a:t>Industrial Motor Service</a:t>
                      </a:r>
                      <a:endParaRPr lang="en-US" sz="1000" b="0" i="0" u="none" strike="noStrike" dirty="0">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961082570"/>
                  </a:ext>
                </a:extLst>
              </a:tr>
              <a:tr h="383469">
                <a:tc>
                  <a:txBody>
                    <a:bodyPr/>
                    <a:lstStyle/>
                    <a:p>
                      <a:pPr algn="l" fontAlgn="b">
                        <a:buNone/>
                      </a:pPr>
                      <a:r>
                        <a:rPr lang="en-US" sz="1000" u="none" strike="noStrike">
                          <a:effectLst/>
                        </a:rPr>
                        <a:t>International Process Plants and Equipment (IPP)</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076361441"/>
                  </a:ext>
                </a:extLst>
              </a:tr>
              <a:tr h="383469">
                <a:tc>
                  <a:txBody>
                    <a:bodyPr/>
                    <a:lstStyle/>
                    <a:p>
                      <a:pPr algn="l" fontAlgn="b">
                        <a:buNone/>
                      </a:pPr>
                      <a:r>
                        <a:rPr lang="en-US" sz="1000" u="none" strike="noStrike">
                          <a:effectLst/>
                        </a:rPr>
                        <a:t>IPS Packaging (Industrial Packaging Supplies)</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643592352"/>
                  </a:ext>
                </a:extLst>
              </a:tr>
              <a:tr h="192055">
                <a:tc>
                  <a:txBody>
                    <a:bodyPr/>
                    <a:lstStyle/>
                    <a:p>
                      <a:pPr algn="l" fontAlgn="b">
                        <a:buNone/>
                      </a:pPr>
                      <a:r>
                        <a:rPr lang="en-US" sz="1000" u="none" strike="noStrike">
                          <a:effectLst/>
                        </a:rPr>
                        <a:t>Jankel Tactical Systems LLC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4290074015"/>
                  </a:ext>
                </a:extLst>
              </a:tr>
              <a:tr h="192055">
                <a:tc>
                  <a:txBody>
                    <a:bodyPr/>
                    <a:lstStyle/>
                    <a:p>
                      <a:pPr algn="l" fontAlgn="b">
                        <a:buNone/>
                      </a:pPr>
                      <a:r>
                        <a:rPr lang="en-US" sz="1000" u="none" strike="noStrike">
                          <a:effectLst/>
                        </a:rPr>
                        <a:t>JBE Inc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939548290"/>
                  </a:ext>
                </a:extLst>
              </a:tr>
              <a:tr h="192055">
                <a:tc>
                  <a:txBody>
                    <a:bodyPr/>
                    <a:lstStyle/>
                    <a:p>
                      <a:pPr algn="l" fontAlgn="b">
                        <a:buNone/>
                      </a:pPr>
                      <a:r>
                        <a:rPr lang="en-US" sz="1000" u="none" strike="noStrike">
                          <a:effectLst/>
                        </a:rPr>
                        <a:t>Kion North America Corporation</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826856024"/>
                  </a:ext>
                </a:extLst>
              </a:tr>
              <a:tr h="192055">
                <a:tc>
                  <a:txBody>
                    <a:bodyPr/>
                    <a:lstStyle/>
                    <a:p>
                      <a:pPr algn="l" fontAlgn="b">
                        <a:buNone/>
                      </a:pPr>
                      <a:r>
                        <a:rPr lang="en-US" sz="1000" u="none" strike="noStrike">
                          <a:effectLst/>
                        </a:rPr>
                        <a:t>Koops, Inc (SC)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2198531590"/>
                  </a:ext>
                </a:extLst>
              </a:tr>
              <a:tr h="192055">
                <a:tc>
                  <a:txBody>
                    <a:bodyPr/>
                    <a:lstStyle/>
                    <a:p>
                      <a:pPr algn="l" fontAlgn="b">
                        <a:buNone/>
                      </a:pPr>
                      <a:r>
                        <a:rPr lang="en-US" sz="1000" u="none" strike="noStrike">
                          <a:effectLst/>
                        </a:rPr>
                        <a:t>LJS Solutions, LLC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779788436"/>
                  </a:ext>
                </a:extLst>
              </a:tr>
              <a:tr h="192055">
                <a:tc>
                  <a:txBody>
                    <a:bodyPr/>
                    <a:lstStyle/>
                    <a:p>
                      <a:pPr algn="l" fontAlgn="b">
                        <a:buNone/>
                      </a:pPr>
                      <a:r>
                        <a:rPr lang="en-US" sz="1000" u="none" strike="noStrike">
                          <a:effectLst/>
                        </a:rPr>
                        <a:t>Materials Research Group</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4295046"/>
                  </a:ext>
                </a:extLst>
              </a:tr>
              <a:tr h="376120">
                <a:tc>
                  <a:txBody>
                    <a:bodyPr/>
                    <a:lstStyle/>
                    <a:p>
                      <a:pPr algn="l" fontAlgn="b">
                        <a:buNone/>
                      </a:pPr>
                      <a:r>
                        <a:rPr lang="en-US" sz="1000" u="none" strike="noStrike">
                          <a:effectLst/>
                        </a:rPr>
                        <a:t>McAlister Design and Automation LLC</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1515705514"/>
                  </a:ext>
                </a:extLst>
              </a:tr>
              <a:tr h="192055">
                <a:tc>
                  <a:txBody>
                    <a:bodyPr/>
                    <a:lstStyle/>
                    <a:p>
                      <a:pPr algn="l" fontAlgn="b">
                        <a:buNone/>
                      </a:pPr>
                      <a:r>
                        <a:rPr lang="en-US" sz="1000" u="none" strike="noStrike">
                          <a:effectLst/>
                        </a:rPr>
                        <a:t>Monti, Incorporated - Greenwood</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380777819"/>
                  </a:ext>
                </a:extLst>
              </a:tr>
              <a:tr h="192055">
                <a:tc>
                  <a:txBody>
                    <a:bodyPr/>
                    <a:lstStyle/>
                    <a:p>
                      <a:pPr algn="l" fontAlgn="b">
                        <a:buNone/>
                      </a:pPr>
                      <a:r>
                        <a:rPr lang="en-US" sz="1000" u="none" strike="noStrike">
                          <a:effectLst/>
                        </a:rPr>
                        <a:t>New Horizon Shutters</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1505468002"/>
                  </a:ext>
                </a:extLst>
              </a:tr>
              <a:tr h="192055">
                <a:tc>
                  <a:txBody>
                    <a:bodyPr/>
                    <a:lstStyle/>
                    <a:p>
                      <a:pPr algn="l" fontAlgn="b">
                        <a:buNone/>
                      </a:pPr>
                      <a:r>
                        <a:rPr lang="en-US" sz="1000" u="none" strike="noStrike">
                          <a:effectLst/>
                        </a:rPr>
                        <a:t>PBI Performance Products</a:t>
                      </a:r>
                      <a:endParaRPr lang="en-US" sz="1000" b="0" i="0" u="none" strike="noStrike">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2706090279"/>
                  </a:ext>
                </a:extLst>
              </a:tr>
              <a:tr h="192055">
                <a:tc>
                  <a:txBody>
                    <a:bodyPr/>
                    <a:lstStyle/>
                    <a:p>
                      <a:pPr algn="l" fontAlgn="b">
                        <a:buNone/>
                      </a:pPr>
                      <a:r>
                        <a:rPr lang="en-US" sz="1000" u="none" strike="noStrike" dirty="0">
                          <a:effectLst/>
                        </a:rPr>
                        <a:t>Performance Friction Corporation</a:t>
                      </a:r>
                      <a:endParaRPr lang="en-US" sz="1000" b="0" i="0" u="none" strike="noStrike" dirty="0">
                        <a:solidFill>
                          <a:srgbClr val="000000"/>
                        </a:solidFill>
                        <a:effectLst/>
                        <a:latin typeface="Calibri" panose="020F0502020204030204" pitchFamily="34" charset="0"/>
                      </a:endParaRPr>
                    </a:p>
                  </a:txBody>
                  <a:tcPr marL="6615" marR="6615" marT="6615" marB="0" anchor="b"/>
                </a:tc>
                <a:extLst>
                  <a:ext uri="{0D108BD9-81ED-4DB2-BD59-A6C34878D82A}">
                    <a16:rowId xmlns:a16="http://schemas.microsoft.com/office/drawing/2014/main" val="2603776697"/>
                  </a:ext>
                </a:extLst>
              </a:tr>
            </a:tbl>
          </a:graphicData>
        </a:graphic>
      </p:graphicFrame>
      <p:graphicFrame>
        <p:nvGraphicFramePr>
          <p:cNvPr id="8" name="Table 7">
            <a:extLst>
              <a:ext uri="{FF2B5EF4-FFF2-40B4-BE49-F238E27FC236}">
                <a16:creationId xmlns:a16="http://schemas.microsoft.com/office/drawing/2014/main" id="{C12C5B2C-7F6C-C79E-998F-B1A1E4FB65A4}"/>
              </a:ext>
            </a:extLst>
          </p:cNvPr>
          <p:cNvGraphicFramePr>
            <a:graphicFrameLocks noGrp="1"/>
          </p:cNvGraphicFramePr>
          <p:nvPr/>
        </p:nvGraphicFramePr>
        <p:xfrm>
          <a:off x="5550568" y="1208974"/>
          <a:ext cx="3144253" cy="5360275"/>
        </p:xfrm>
        <a:graphic>
          <a:graphicData uri="http://schemas.openxmlformats.org/drawingml/2006/table">
            <a:tbl>
              <a:tblPr>
                <a:tableStyleId>{5C22544A-7EE6-4342-B048-85BDC9FD1C3A}</a:tableStyleId>
              </a:tblPr>
              <a:tblGrid>
                <a:gridCol w="3144253">
                  <a:extLst>
                    <a:ext uri="{9D8B030D-6E8A-4147-A177-3AD203B41FA5}">
                      <a16:colId xmlns:a16="http://schemas.microsoft.com/office/drawing/2014/main" val="723647537"/>
                    </a:ext>
                  </a:extLst>
                </a:gridCol>
              </a:tblGrid>
              <a:tr h="214411">
                <a:tc>
                  <a:txBody>
                    <a:bodyPr/>
                    <a:lstStyle/>
                    <a:p>
                      <a:pPr algn="l" fontAlgn="b">
                        <a:buNone/>
                      </a:pPr>
                      <a:r>
                        <a:rPr lang="en-US" sz="1000" u="none" strike="noStrike" dirty="0">
                          <a:effectLst/>
                        </a:rPr>
                        <a:t>Phoenix Specialty </a:t>
                      </a:r>
                      <a:r>
                        <a:rPr lang="en-US" sz="1000" u="none" strike="noStrike" dirty="0" err="1">
                          <a:effectLst/>
                        </a:rPr>
                        <a:t>Mfg</a:t>
                      </a:r>
                      <a:r>
                        <a:rPr lang="en-US" sz="1000" u="none" strike="noStrike" dirty="0">
                          <a:effectLst/>
                        </a:rPr>
                        <a:t> Company</a:t>
                      </a:r>
                      <a:endParaRPr lang="en-US" sz="1000" b="0" i="0" u="none" strike="noStrike" dirty="0">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3656089536"/>
                  </a:ext>
                </a:extLst>
              </a:tr>
              <a:tr h="214411">
                <a:tc>
                  <a:txBody>
                    <a:bodyPr/>
                    <a:lstStyle/>
                    <a:p>
                      <a:pPr algn="l" fontAlgn="b">
                        <a:buNone/>
                      </a:pPr>
                      <a:r>
                        <a:rPr lang="en-US" sz="1000" u="none" strike="noStrike">
                          <a:effectLst/>
                        </a:rPr>
                        <a:t>Precise Welding Services LLC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28232342"/>
                  </a:ext>
                </a:extLst>
              </a:tr>
              <a:tr h="214411">
                <a:tc>
                  <a:txBody>
                    <a:bodyPr/>
                    <a:lstStyle/>
                    <a:p>
                      <a:pPr algn="l" fontAlgn="b">
                        <a:buNone/>
                      </a:pPr>
                      <a:r>
                        <a:rPr lang="en-US" sz="1000" u="none" strike="noStrike">
                          <a:effectLst/>
                        </a:rPr>
                        <a:t>Rico Industries</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1430384891"/>
                  </a:ext>
                </a:extLst>
              </a:tr>
              <a:tr h="214411">
                <a:tc>
                  <a:txBody>
                    <a:bodyPr/>
                    <a:lstStyle/>
                    <a:p>
                      <a:pPr algn="l" fontAlgn="b">
                        <a:buNone/>
                      </a:pPr>
                      <a:r>
                        <a:rPr lang="en-US" sz="1000" u="none" strike="noStrike">
                          <a:effectLst/>
                        </a:rPr>
                        <a:t>Rolls-Royce Solutions America Inc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1730728691"/>
                  </a:ext>
                </a:extLst>
              </a:tr>
              <a:tr h="214411">
                <a:tc>
                  <a:txBody>
                    <a:bodyPr/>
                    <a:lstStyle/>
                    <a:p>
                      <a:pPr algn="l" fontAlgn="b">
                        <a:buNone/>
                      </a:pPr>
                      <a:r>
                        <a:rPr lang="en-US" sz="1000" u="none" strike="noStrike">
                          <a:effectLst/>
                        </a:rPr>
                        <a:t>Sargent Metal Fabricators</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3820136408"/>
                  </a:ext>
                </a:extLst>
              </a:tr>
              <a:tr h="214411">
                <a:tc>
                  <a:txBody>
                    <a:bodyPr/>
                    <a:lstStyle/>
                    <a:p>
                      <a:pPr algn="l" fontAlgn="b">
                        <a:buNone/>
                      </a:pPr>
                      <a:r>
                        <a:rPr lang="en-US" sz="1000" u="none" strike="noStrike">
                          <a:effectLst/>
                        </a:rPr>
                        <a:t>Savannah River Nuclear Solutions LLC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987285"/>
                  </a:ext>
                </a:extLst>
              </a:tr>
              <a:tr h="428822">
                <a:tc>
                  <a:txBody>
                    <a:bodyPr/>
                    <a:lstStyle/>
                    <a:p>
                      <a:pPr algn="l" fontAlgn="b">
                        <a:buNone/>
                      </a:pPr>
                      <a:r>
                        <a:rPr lang="en-US" sz="1000" u="none" strike="noStrike">
                          <a:effectLst/>
                        </a:rPr>
                        <a:t>SC Dept of Corrections Division of Industries</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2352085654"/>
                  </a:ext>
                </a:extLst>
              </a:tr>
              <a:tr h="214411">
                <a:tc>
                  <a:txBody>
                    <a:bodyPr/>
                    <a:lstStyle/>
                    <a:p>
                      <a:pPr algn="l" fontAlgn="b">
                        <a:buNone/>
                      </a:pPr>
                      <a:r>
                        <a:rPr lang="en-US" sz="1000" u="none" strike="noStrike">
                          <a:effectLst/>
                        </a:rPr>
                        <a:t>Sealevel Systems Incorporated</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10014411"/>
                  </a:ext>
                </a:extLst>
              </a:tr>
              <a:tr h="214411">
                <a:tc>
                  <a:txBody>
                    <a:bodyPr/>
                    <a:lstStyle/>
                    <a:p>
                      <a:pPr algn="l" fontAlgn="b">
                        <a:buNone/>
                      </a:pPr>
                      <a:r>
                        <a:rPr lang="en-US" sz="1000" u="none" strike="noStrike">
                          <a:effectLst/>
                        </a:rPr>
                        <a:t>Secondary Solutions Inc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2083199496"/>
                  </a:ext>
                </a:extLst>
              </a:tr>
              <a:tr h="214411">
                <a:tc>
                  <a:txBody>
                    <a:bodyPr/>
                    <a:lstStyle/>
                    <a:p>
                      <a:pPr algn="l" fontAlgn="b">
                        <a:buNone/>
                      </a:pPr>
                      <a:r>
                        <a:rPr lang="en-US" sz="1000" u="none" strike="noStrike">
                          <a:effectLst/>
                        </a:rPr>
                        <a:t>SiMT</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4277164025"/>
                  </a:ext>
                </a:extLst>
              </a:tr>
              <a:tr h="214411">
                <a:tc>
                  <a:txBody>
                    <a:bodyPr/>
                    <a:lstStyle/>
                    <a:p>
                      <a:pPr algn="l" fontAlgn="b">
                        <a:buNone/>
                      </a:pPr>
                      <a:r>
                        <a:rPr lang="en-US" sz="1000" u="none" strike="noStrike">
                          <a:effectLst/>
                        </a:rPr>
                        <a:t>SixAxis LLC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1818324054"/>
                  </a:ext>
                </a:extLst>
              </a:tr>
              <a:tr h="214411">
                <a:tc>
                  <a:txBody>
                    <a:bodyPr/>
                    <a:lstStyle/>
                    <a:p>
                      <a:pPr algn="l" fontAlgn="b">
                        <a:buNone/>
                      </a:pPr>
                      <a:r>
                        <a:rPr lang="en-US" sz="1000" u="none" strike="noStrike">
                          <a:effectLst/>
                        </a:rPr>
                        <a:t>Springfield Tool &amp; Die</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206339661"/>
                  </a:ext>
                </a:extLst>
              </a:tr>
              <a:tr h="214411">
                <a:tc>
                  <a:txBody>
                    <a:bodyPr/>
                    <a:lstStyle/>
                    <a:p>
                      <a:pPr algn="l" fontAlgn="b">
                        <a:buNone/>
                      </a:pPr>
                      <a:r>
                        <a:rPr lang="en-US" sz="1000" u="none" strike="noStrike">
                          <a:effectLst/>
                        </a:rPr>
                        <a:t>Stoll Industries</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476422430"/>
                  </a:ext>
                </a:extLst>
              </a:tr>
              <a:tr h="214411">
                <a:tc>
                  <a:txBody>
                    <a:bodyPr/>
                    <a:lstStyle/>
                    <a:p>
                      <a:pPr algn="l" fontAlgn="b">
                        <a:buNone/>
                      </a:pPr>
                      <a:r>
                        <a:rPr lang="en-US" sz="1000" u="none" strike="noStrike">
                          <a:effectLst/>
                        </a:rPr>
                        <a:t>Sulzer Process Pumps (US) Inc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149914676"/>
                  </a:ext>
                </a:extLst>
              </a:tr>
              <a:tr h="214411">
                <a:tc>
                  <a:txBody>
                    <a:bodyPr/>
                    <a:lstStyle/>
                    <a:p>
                      <a:pPr algn="l" fontAlgn="b">
                        <a:buNone/>
                      </a:pPr>
                      <a:r>
                        <a:rPr lang="en-US" sz="1000" u="none" strike="noStrike">
                          <a:effectLst/>
                        </a:rPr>
                        <a:t>SWM International</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572250324"/>
                  </a:ext>
                </a:extLst>
              </a:tr>
              <a:tr h="214411">
                <a:tc>
                  <a:txBody>
                    <a:bodyPr/>
                    <a:lstStyle/>
                    <a:p>
                      <a:pPr algn="l" fontAlgn="b">
                        <a:buNone/>
                      </a:pPr>
                      <a:r>
                        <a:rPr lang="en-US" sz="1000" u="none" strike="noStrike">
                          <a:effectLst/>
                        </a:rPr>
                        <a:t>Takeuchi</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1646944190"/>
                  </a:ext>
                </a:extLst>
              </a:tr>
              <a:tr h="214411">
                <a:tc>
                  <a:txBody>
                    <a:bodyPr/>
                    <a:lstStyle/>
                    <a:p>
                      <a:pPr algn="l" fontAlgn="b">
                        <a:buNone/>
                      </a:pPr>
                      <a:r>
                        <a:rPr lang="en-US" sz="1000" u="none" strike="noStrike">
                          <a:effectLst/>
                        </a:rPr>
                        <a:t>Trane Technologies</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3613651375"/>
                  </a:ext>
                </a:extLst>
              </a:tr>
              <a:tr h="214411">
                <a:tc>
                  <a:txBody>
                    <a:bodyPr/>
                    <a:lstStyle/>
                    <a:p>
                      <a:pPr algn="l" fontAlgn="b">
                        <a:buNone/>
                      </a:pPr>
                      <a:r>
                        <a:rPr lang="en-US" sz="1000" u="none" strike="noStrike">
                          <a:effectLst/>
                        </a:rPr>
                        <a:t>Transaxle Manufacturing of America</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392742093"/>
                  </a:ext>
                </a:extLst>
              </a:tr>
              <a:tr h="214411">
                <a:tc>
                  <a:txBody>
                    <a:bodyPr/>
                    <a:lstStyle/>
                    <a:p>
                      <a:pPr algn="l" fontAlgn="b">
                        <a:buNone/>
                      </a:pPr>
                      <a:r>
                        <a:rPr lang="en-US" sz="1000" u="none" strike="noStrike">
                          <a:effectLst/>
                        </a:rPr>
                        <a:t>Tuffaloy Products Inc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2763672519"/>
                  </a:ext>
                </a:extLst>
              </a:tr>
              <a:tr h="214411">
                <a:tc>
                  <a:txBody>
                    <a:bodyPr/>
                    <a:lstStyle/>
                    <a:p>
                      <a:pPr algn="l" fontAlgn="b">
                        <a:buNone/>
                      </a:pPr>
                      <a:r>
                        <a:rPr lang="en-US" sz="1000" u="none" strike="noStrike">
                          <a:effectLst/>
                        </a:rPr>
                        <a:t>Turn90</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1988415115"/>
                  </a:ext>
                </a:extLst>
              </a:tr>
              <a:tr h="214411">
                <a:tc>
                  <a:txBody>
                    <a:bodyPr/>
                    <a:lstStyle/>
                    <a:p>
                      <a:pPr algn="l" fontAlgn="b">
                        <a:buNone/>
                      </a:pPr>
                      <a:r>
                        <a:rPr lang="en-US" sz="1000" u="none" strike="noStrike">
                          <a:effectLst/>
                        </a:rPr>
                        <a:t>United Tool &amp; Mold, Inc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3627098089"/>
                  </a:ext>
                </a:extLst>
              </a:tr>
              <a:tr h="214411">
                <a:tc>
                  <a:txBody>
                    <a:bodyPr/>
                    <a:lstStyle/>
                    <a:p>
                      <a:pPr algn="l" fontAlgn="b">
                        <a:buNone/>
                      </a:pPr>
                      <a:r>
                        <a:rPr lang="en-US" sz="1000" u="none" strike="noStrike">
                          <a:effectLst/>
                        </a:rPr>
                        <a:t>Vericor Power Systems LLC</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4047511381"/>
                  </a:ext>
                </a:extLst>
              </a:tr>
              <a:tr h="214411">
                <a:tc>
                  <a:txBody>
                    <a:bodyPr/>
                    <a:lstStyle/>
                    <a:p>
                      <a:pPr algn="l" fontAlgn="b">
                        <a:buNone/>
                      </a:pPr>
                      <a:r>
                        <a:rPr lang="en-US" sz="1000" u="none" strike="noStrike">
                          <a:effectLst/>
                        </a:rPr>
                        <a:t>Wilbert Plastic Services - Easley</a:t>
                      </a:r>
                      <a:endParaRPr lang="en-US" sz="1000" b="0" i="0" u="none" strike="noStrike">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3277246510"/>
                  </a:ext>
                </a:extLst>
              </a:tr>
              <a:tr h="214411">
                <a:tc>
                  <a:txBody>
                    <a:bodyPr/>
                    <a:lstStyle/>
                    <a:p>
                      <a:pPr algn="l" fontAlgn="b">
                        <a:buNone/>
                      </a:pPr>
                      <a:r>
                        <a:rPr lang="en-US" sz="1000" u="none" strike="noStrike" dirty="0">
                          <a:effectLst/>
                        </a:rPr>
                        <a:t>Wirthwein Fountain Inn, LLC</a:t>
                      </a:r>
                      <a:endParaRPr lang="en-US" sz="1000" b="0" i="0" u="none" strike="noStrike" dirty="0">
                        <a:solidFill>
                          <a:srgbClr val="000000"/>
                        </a:solidFill>
                        <a:effectLst/>
                        <a:latin typeface="Calibri" panose="020F0502020204030204" pitchFamily="34" charset="0"/>
                      </a:endParaRPr>
                    </a:p>
                  </a:txBody>
                  <a:tcPr marL="6879" marR="6879" marT="6879" marB="0" anchor="b"/>
                </a:tc>
                <a:extLst>
                  <a:ext uri="{0D108BD9-81ED-4DB2-BD59-A6C34878D82A}">
                    <a16:rowId xmlns:a16="http://schemas.microsoft.com/office/drawing/2014/main" val="587911236"/>
                  </a:ext>
                </a:extLst>
              </a:tr>
            </a:tbl>
          </a:graphicData>
        </a:graphic>
      </p:graphicFrame>
      <p:sp>
        <p:nvSpPr>
          <p:cNvPr id="9" name="TextBox 8">
            <a:extLst>
              <a:ext uri="{FF2B5EF4-FFF2-40B4-BE49-F238E27FC236}">
                <a16:creationId xmlns:a16="http://schemas.microsoft.com/office/drawing/2014/main" id="{492F0487-D0AF-B1D9-2E5D-0946718C22FC}"/>
              </a:ext>
            </a:extLst>
          </p:cNvPr>
          <p:cNvSpPr txBox="1"/>
          <p:nvPr/>
        </p:nvSpPr>
        <p:spPr>
          <a:xfrm>
            <a:off x="8943474" y="2286620"/>
            <a:ext cx="2791326" cy="3204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80000"/>
              </a:lnSpc>
              <a:spcBef>
                <a:spcPts val="0"/>
              </a:spcBef>
              <a:spcAft>
                <a:spcPts val="0"/>
              </a:spcAft>
              <a:buClrTx/>
              <a:buSzTx/>
              <a:buFontTx/>
              <a:buNone/>
              <a:tabLst/>
            </a:pPr>
            <a:r>
              <a:rPr kumimoji="0" lang="en-US" sz="3600" i="0" u="none" strike="noStrike" cap="none" spc="0" normalizeH="0" baseline="0" dirty="0">
                <a:ln>
                  <a:noFill/>
                </a:ln>
                <a:solidFill>
                  <a:schemeClr val="tx2">
                    <a:lumMod val="50000"/>
                  </a:schemeClr>
                </a:solidFill>
                <a:effectLst/>
                <a:uFillTx/>
                <a:latin typeface="+mj-lt"/>
                <a:ea typeface="+mj-ea"/>
                <a:cs typeface="+mj-cs"/>
                <a:sym typeface="Proxima Nova"/>
              </a:rPr>
              <a:t>Only 30% of </a:t>
            </a:r>
            <a:r>
              <a:rPr kumimoji="0" lang="en-US" sz="3600" i="0" u="none" strike="noStrike" cap="none" spc="0" normalizeH="0" baseline="0" dirty="0" err="1">
                <a:ln>
                  <a:noFill/>
                </a:ln>
                <a:solidFill>
                  <a:schemeClr val="tx2">
                    <a:lumMod val="50000"/>
                  </a:schemeClr>
                </a:solidFill>
                <a:effectLst/>
                <a:uFillTx/>
                <a:latin typeface="+mj-lt"/>
                <a:ea typeface="+mj-ea"/>
                <a:cs typeface="+mj-cs"/>
                <a:sym typeface="Proxima Nova"/>
              </a:rPr>
              <a:t>OpExChange</a:t>
            </a:r>
            <a:r>
              <a:rPr kumimoji="0" lang="en-US" sz="3600" i="0" u="none" strike="noStrike" cap="none" spc="0" normalizeH="0" baseline="0" dirty="0">
                <a:ln>
                  <a:noFill/>
                </a:ln>
                <a:solidFill>
                  <a:schemeClr val="tx2">
                    <a:lumMod val="50000"/>
                  </a:schemeClr>
                </a:solidFill>
                <a:effectLst/>
                <a:uFillTx/>
                <a:latin typeface="+mj-lt"/>
                <a:ea typeface="+mj-ea"/>
                <a:cs typeface="+mj-cs"/>
                <a:sym typeface="Proxima Nova"/>
              </a:rPr>
              <a:t> Members are taking advantage of this FREE program! </a:t>
            </a:r>
          </a:p>
        </p:txBody>
      </p:sp>
    </p:spTree>
    <p:extLst>
      <p:ext uri="{BB962C8B-B14F-4D97-AF65-F5344CB8AC3E}">
        <p14:creationId xmlns:p14="http://schemas.microsoft.com/office/powerpoint/2010/main" val="22250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orem ipsum dolor sit amet, consectetur adipiscing elit.…"/>
          <p:cNvSpPr txBox="1"/>
          <p:nvPr/>
        </p:nvSpPr>
        <p:spPr>
          <a:xfrm>
            <a:off x="734151" y="2683750"/>
            <a:ext cx="5916680" cy="2505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solidFill>
                  <a:srgbClr val="233346"/>
                </a:solidFill>
                <a:latin typeface="Proxima Nova Rg"/>
                <a:sym typeface="Proxima Nova Medium"/>
              </a:rPr>
              <a:t>Statewide access funded for all SC Manufacturers through SC Dept of Commerce!</a:t>
            </a:r>
          </a:p>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solidFill>
                  <a:srgbClr val="233346"/>
                </a:solidFill>
                <a:latin typeface="Proxima Nova Rg"/>
                <a:sym typeface="Proxima Nova Medium"/>
              </a:rPr>
              <a:t>Nationwide access available for $650 / year.</a:t>
            </a:r>
          </a:p>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solidFill>
                  <a:srgbClr val="233346"/>
                </a:solidFill>
                <a:latin typeface="Proxima Nova Rg"/>
                <a:sym typeface="Proxima Nova Medium"/>
              </a:rPr>
              <a:t>228 SC manufacturers on the platform so far!</a:t>
            </a:r>
          </a:p>
          <a:p>
            <a:pPr marL="190500" indent="-190500" defTabSz="228600">
              <a:spcBef>
                <a:spcPts val="750"/>
              </a:spcBef>
              <a:spcAft>
                <a:spcPts val="300"/>
              </a:spcAft>
              <a:buClr>
                <a:srgbClr val="F7611F"/>
              </a:buClr>
              <a:buSzPct val="123000"/>
              <a:buFontTx/>
              <a:buChar char="•"/>
              <a:defRPr sz="3200" b="0">
                <a:solidFill>
                  <a:srgbClr val="233346"/>
                </a:solidFill>
                <a:latin typeface="Proxima Nova Medium"/>
                <a:ea typeface="Proxima Nova Medium"/>
                <a:cs typeface="Proxima Nova Medium"/>
                <a:sym typeface="Proxima Nova Medium"/>
              </a:defRPr>
            </a:pPr>
            <a:r>
              <a:rPr lang="en-US" sz="2200" dirty="0">
                <a:solidFill>
                  <a:srgbClr val="233346"/>
                </a:solidFill>
                <a:latin typeface="Proxima Nova Rg"/>
                <a:sym typeface="Proxima Nova Medium"/>
              </a:rPr>
              <a:t>To join, visit SCMEP.ORG/CONNEX</a:t>
            </a:r>
          </a:p>
        </p:txBody>
      </p:sp>
      <p:sp>
        <p:nvSpPr>
          <p:cNvPr id="2" name="Rectangle">
            <a:extLst>
              <a:ext uri="{FF2B5EF4-FFF2-40B4-BE49-F238E27FC236}">
                <a16:creationId xmlns:a16="http://schemas.microsoft.com/office/drawing/2014/main" id="{0B6B341D-11F4-C248-1B54-A6C0641F6B56}"/>
              </a:ext>
            </a:extLst>
          </p:cNvPr>
          <p:cNvSpPr/>
          <p:nvPr/>
        </p:nvSpPr>
        <p:spPr>
          <a:xfrm>
            <a:off x="7090569" y="0"/>
            <a:ext cx="5100074" cy="6863954"/>
          </a:xfrm>
          <a:prstGeom prst="rect">
            <a:avLst/>
          </a:prstGeom>
          <a:solidFill>
            <a:srgbClr val="233346"/>
          </a:solidFill>
          <a:ln w="12700">
            <a:miter lim="400000"/>
          </a:ln>
        </p:spPr>
        <p:txBody>
          <a:bodyPr lIns="25400" tIns="25400" rIns="25400" bIns="2540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sym typeface="Helvetica Neue Medium"/>
            </a:endParaRPr>
          </a:p>
        </p:txBody>
      </p:sp>
      <p:pic>
        <p:nvPicPr>
          <p:cNvPr id="6" name="Picture 5" descr="A person and person in safety vests&#10;&#10;Description automatically generated">
            <a:extLst>
              <a:ext uri="{FF2B5EF4-FFF2-40B4-BE49-F238E27FC236}">
                <a16:creationId xmlns:a16="http://schemas.microsoft.com/office/drawing/2014/main" id="{81B54369-DFEE-63A8-8801-C796584AD836}"/>
              </a:ext>
            </a:extLst>
          </p:cNvPr>
          <p:cNvPicPr>
            <a:picLocks noChangeAspect="1"/>
          </p:cNvPicPr>
          <p:nvPr/>
        </p:nvPicPr>
        <p:blipFill rotWithShape="1">
          <a:blip r:embed="rId3">
            <a:extLst>
              <a:ext uri="{28A0092B-C50C-407E-A947-70E740481C1C}">
                <a14:useLocalDpi xmlns:a14="http://schemas.microsoft.com/office/drawing/2010/main" val="0"/>
              </a:ext>
            </a:extLst>
          </a:blip>
          <a:srcRect l="40251" t="1350"/>
          <a:stretch/>
        </p:blipFill>
        <p:spPr>
          <a:xfrm>
            <a:off x="7263401" y="2114550"/>
            <a:ext cx="4771841" cy="2732610"/>
          </a:xfrm>
          <a:prstGeom prst="rect">
            <a:avLst/>
          </a:prstGeom>
        </p:spPr>
      </p:pic>
      <p:pic>
        <p:nvPicPr>
          <p:cNvPr id="7" name="Picture 6" descr="A black and blue text with orange lines&#10;&#10;Description automatically generated">
            <a:extLst>
              <a:ext uri="{FF2B5EF4-FFF2-40B4-BE49-F238E27FC236}">
                <a16:creationId xmlns:a16="http://schemas.microsoft.com/office/drawing/2014/main" id="{54957339-79F2-2934-25C5-C0620C97A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74" y="590166"/>
            <a:ext cx="5340927" cy="1855973"/>
          </a:xfrm>
          <a:prstGeom prst="rect">
            <a:avLst/>
          </a:prstGeom>
        </p:spPr>
      </p:pic>
    </p:spTree>
    <p:extLst>
      <p:ext uri="{BB962C8B-B14F-4D97-AF65-F5344CB8AC3E}">
        <p14:creationId xmlns:p14="http://schemas.microsoft.com/office/powerpoint/2010/main" val="147663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680</Words>
  <Application>Microsoft Office PowerPoint</Application>
  <PresentationFormat>Widescreen</PresentationFormat>
  <Paragraphs>94</Paragraphs>
  <Slides>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Calibri Light</vt:lpstr>
      <vt:lpstr>Helvetica Neue Medium</vt:lpstr>
      <vt:lpstr>Proxima Nova</vt:lpstr>
      <vt:lpstr>Proxima Nova Alt Lt</vt:lpstr>
      <vt:lpstr>Proxima Nova Rg</vt:lpstr>
      <vt:lpstr>Proxima Nova 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Miranda Craig</dc:creator>
  <cp:lastModifiedBy>Mike Demos</cp:lastModifiedBy>
  <cp:revision>2</cp:revision>
  <dcterms:created xsi:type="dcterms:W3CDTF">2026-05-19T18:11:50Z</dcterms:created>
  <dcterms:modified xsi:type="dcterms:W3CDTF">2026-05-19T19:08:24Z</dcterms:modified>
</cp:coreProperties>
</file>