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58" r:id="rId4"/>
    <p:sldId id="259" r:id="rId5"/>
    <p:sldId id="265" r:id="rId6"/>
    <p:sldId id="271" r:id="rId7"/>
    <p:sldId id="263" r:id="rId8"/>
    <p:sldId id="261" r:id="rId9"/>
    <p:sldId id="262" r:id="rId10"/>
    <p:sldId id="267"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ADB7C6-E918-4D4B-FB74-332E7CDE3AAD}" v="936" dt="2026-05-15T18:33:57.115"/>
    <p1510:client id="{B86B4CE6-3DBF-40F8-BE9C-0FEE0ED68B39}" v="1069" dt="2026-05-15T18:34:01.20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0" d="100"/>
          <a:sy n="90" d="100"/>
        </p:scale>
        <p:origin x="370"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002AF1-026E-43E8-B26E-FA505C607160}" type="datetimeFigureOut">
              <a:rPr lang="en-US" smtClean="0"/>
              <a:t>5/15/2026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A0ED47-0A2A-4641-B2CB-D134C18E55A2}" type="slidenum">
              <a:rPr lang="en-US" smtClean="0"/>
              <a:t>‹#›</a:t>
            </a:fld>
            <a:endParaRPr lang="en-US"/>
          </a:p>
        </p:txBody>
      </p:sp>
    </p:spTree>
    <p:extLst>
      <p:ext uri="{BB962C8B-B14F-4D97-AF65-F5344CB8AC3E}">
        <p14:creationId xmlns:p14="http://schemas.microsoft.com/office/powerpoint/2010/main" val="35162132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7A0ED47-0A2A-4641-B2CB-D134C18E55A2}" type="slidenum">
              <a:rPr lang="en-US" smtClean="0"/>
              <a:t>9</a:t>
            </a:fld>
            <a:endParaRPr lang="en-US"/>
          </a:p>
        </p:txBody>
      </p:sp>
    </p:spTree>
    <p:extLst>
      <p:ext uri="{BB962C8B-B14F-4D97-AF65-F5344CB8AC3E}">
        <p14:creationId xmlns:p14="http://schemas.microsoft.com/office/powerpoint/2010/main" val="17288655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607B945-ADD5-4827-9D64-38699813D402}" type="datetimeFigureOut">
              <a:rPr lang="en-US" smtClean="0"/>
              <a:t>5/15/2026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A4EC5D-998E-4578-927C-75B820DC8CDE}" type="slidenum">
              <a:rPr lang="en-US" smtClean="0"/>
              <a:t>‹#›</a:t>
            </a:fld>
            <a:endParaRPr lang="en-US"/>
          </a:p>
        </p:txBody>
      </p:sp>
    </p:spTree>
    <p:extLst>
      <p:ext uri="{BB962C8B-B14F-4D97-AF65-F5344CB8AC3E}">
        <p14:creationId xmlns:p14="http://schemas.microsoft.com/office/powerpoint/2010/main" val="9481175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607B945-ADD5-4827-9D64-38699813D402}" type="datetimeFigureOut">
              <a:rPr lang="en-US" smtClean="0"/>
              <a:t>5/15/2026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A4EC5D-998E-4578-927C-75B820DC8CDE}" type="slidenum">
              <a:rPr lang="en-US" smtClean="0"/>
              <a:t>‹#›</a:t>
            </a:fld>
            <a:endParaRPr lang="en-US"/>
          </a:p>
        </p:txBody>
      </p:sp>
    </p:spTree>
    <p:extLst>
      <p:ext uri="{BB962C8B-B14F-4D97-AF65-F5344CB8AC3E}">
        <p14:creationId xmlns:p14="http://schemas.microsoft.com/office/powerpoint/2010/main" val="3411777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607B945-ADD5-4827-9D64-38699813D402}" type="datetimeFigureOut">
              <a:rPr lang="en-US" smtClean="0"/>
              <a:t>5/15/2026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A4EC5D-998E-4578-927C-75B820DC8CDE}" type="slidenum">
              <a:rPr lang="en-US" smtClean="0"/>
              <a:t>‹#›</a:t>
            </a:fld>
            <a:endParaRPr lang="en-US"/>
          </a:p>
        </p:txBody>
      </p:sp>
    </p:spTree>
    <p:extLst>
      <p:ext uri="{BB962C8B-B14F-4D97-AF65-F5344CB8AC3E}">
        <p14:creationId xmlns:p14="http://schemas.microsoft.com/office/powerpoint/2010/main" val="3442288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607B945-ADD5-4827-9D64-38699813D402}" type="datetimeFigureOut">
              <a:rPr lang="en-US" smtClean="0"/>
              <a:t>5/15/2026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A4EC5D-998E-4578-927C-75B820DC8CDE}" type="slidenum">
              <a:rPr lang="en-US" smtClean="0"/>
              <a:t>‹#›</a:t>
            </a:fld>
            <a:endParaRPr lang="en-US"/>
          </a:p>
        </p:txBody>
      </p:sp>
    </p:spTree>
    <p:extLst>
      <p:ext uri="{BB962C8B-B14F-4D97-AF65-F5344CB8AC3E}">
        <p14:creationId xmlns:p14="http://schemas.microsoft.com/office/powerpoint/2010/main" val="31070150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shade val="82000"/>
                  </a:schemeClr>
                </a:solidFill>
              </a:defRPr>
            </a:lvl1pPr>
            <a:lvl2pPr marL="457200" indent="0">
              <a:buNone/>
              <a:defRPr sz="2000">
                <a:solidFill>
                  <a:schemeClr val="tx1">
                    <a:shade val="82000"/>
                  </a:schemeClr>
                </a:solidFill>
              </a:defRPr>
            </a:lvl2pPr>
            <a:lvl3pPr marL="914400" indent="0">
              <a:buNone/>
              <a:defRPr sz="1800">
                <a:solidFill>
                  <a:schemeClr val="tx1">
                    <a:shade val="82000"/>
                  </a:schemeClr>
                </a:solidFill>
              </a:defRPr>
            </a:lvl3pPr>
            <a:lvl4pPr marL="1371600" indent="0">
              <a:buNone/>
              <a:defRPr sz="1600">
                <a:solidFill>
                  <a:schemeClr val="tx1">
                    <a:shade val="82000"/>
                  </a:schemeClr>
                </a:solidFill>
              </a:defRPr>
            </a:lvl4pPr>
            <a:lvl5pPr marL="1828800" indent="0">
              <a:buNone/>
              <a:defRPr sz="1600">
                <a:solidFill>
                  <a:schemeClr val="tx1">
                    <a:shade val="82000"/>
                  </a:schemeClr>
                </a:solidFill>
              </a:defRPr>
            </a:lvl5pPr>
            <a:lvl6pPr marL="2286000" indent="0">
              <a:buNone/>
              <a:defRPr sz="1600">
                <a:solidFill>
                  <a:schemeClr val="tx1">
                    <a:shade val="82000"/>
                  </a:schemeClr>
                </a:solidFill>
              </a:defRPr>
            </a:lvl6pPr>
            <a:lvl7pPr marL="2743200" indent="0">
              <a:buNone/>
              <a:defRPr sz="1600">
                <a:solidFill>
                  <a:schemeClr val="tx1">
                    <a:shade val="82000"/>
                  </a:schemeClr>
                </a:solidFill>
              </a:defRPr>
            </a:lvl7pPr>
            <a:lvl8pPr marL="3200400" indent="0">
              <a:buNone/>
              <a:defRPr sz="1600">
                <a:solidFill>
                  <a:schemeClr val="tx1">
                    <a:shade val="82000"/>
                  </a:schemeClr>
                </a:solidFill>
              </a:defRPr>
            </a:lvl8pPr>
            <a:lvl9pPr marL="3657600" indent="0">
              <a:buNone/>
              <a:defRPr sz="1600">
                <a:solidFill>
                  <a:schemeClr val="tx1">
                    <a:shade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607B945-ADD5-4827-9D64-38699813D402}" type="datetimeFigureOut">
              <a:rPr lang="en-US" smtClean="0"/>
              <a:t>5/15/2026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A4EC5D-998E-4578-927C-75B820DC8CDE}" type="slidenum">
              <a:rPr lang="en-US" smtClean="0"/>
              <a:t>‹#›</a:t>
            </a:fld>
            <a:endParaRPr lang="en-US"/>
          </a:p>
        </p:txBody>
      </p:sp>
    </p:spTree>
    <p:extLst>
      <p:ext uri="{BB962C8B-B14F-4D97-AF65-F5344CB8AC3E}">
        <p14:creationId xmlns:p14="http://schemas.microsoft.com/office/powerpoint/2010/main" val="30171406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607B945-ADD5-4827-9D64-38699813D402}" type="datetimeFigureOut">
              <a:rPr lang="en-US" smtClean="0"/>
              <a:t>5/15/2026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A4EC5D-998E-4578-927C-75B820DC8CDE}" type="slidenum">
              <a:rPr lang="en-US" smtClean="0"/>
              <a:t>‹#›</a:t>
            </a:fld>
            <a:endParaRPr lang="en-US"/>
          </a:p>
        </p:txBody>
      </p:sp>
    </p:spTree>
    <p:extLst>
      <p:ext uri="{BB962C8B-B14F-4D97-AF65-F5344CB8AC3E}">
        <p14:creationId xmlns:p14="http://schemas.microsoft.com/office/powerpoint/2010/main" val="30630523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607B945-ADD5-4827-9D64-38699813D402}" type="datetimeFigureOut">
              <a:rPr lang="en-US" smtClean="0"/>
              <a:t>5/15/2026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0A4EC5D-998E-4578-927C-75B820DC8CDE}" type="slidenum">
              <a:rPr lang="en-US" smtClean="0"/>
              <a:t>‹#›</a:t>
            </a:fld>
            <a:endParaRPr lang="en-US"/>
          </a:p>
        </p:txBody>
      </p:sp>
    </p:spTree>
    <p:extLst>
      <p:ext uri="{BB962C8B-B14F-4D97-AF65-F5344CB8AC3E}">
        <p14:creationId xmlns:p14="http://schemas.microsoft.com/office/powerpoint/2010/main" val="9291546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607B945-ADD5-4827-9D64-38699813D402}" type="datetimeFigureOut">
              <a:rPr lang="en-US" smtClean="0"/>
              <a:t>5/15/2026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0A4EC5D-998E-4578-927C-75B820DC8CDE}" type="slidenum">
              <a:rPr lang="en-US" smtClean="0"/>
              <a:t>‹#›</a:t>
            </a:fld>
            <a:endParaRPr lang="en-US"/>
          </a:p>
        </p:txBody>
      </p:sp>
    </p:spTree>
    <p:extLst>
      <p:ext uri="{BB962C8B-B14F-4D97-AF65-F5344CB8AC3E}">
        <p14:creationId xmlns:p14="http://schemas.microsoft.com/office/powerpoint/2010/main" val="19806388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07B945-ADD5-4827-9D64-38699813D402}" type="datetimeFigureOut">
              <a:rPr lang="en-US" smtClean="0"/>
              <a:t>5/15/2026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0A4EC5D-998E-4578-927C-75B820DC8CDE}" type="slidenum">
              <a:rPr lang="en-US" smtClean="0"/>
              <a:t>‹#›</a:t>
            </a:fld>
            <a:endParaRPr lang="en-US"/>
          </a:p>
        </p:txBody>
      </p:sp>
    </p:spTree>
    <p:extLst>
      <p:ext uri="{BB962C8B-B14F-4D97-AF65-F5344CB8AC3E}">
        <p14:creationId xmlns:p14="http://schemas.microsoft.com/office/powerpoint/2010/main" val="42520913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607B945-ADD5-4827-9D64-38699813D402}" type="datetimeFigureOut">
              <a:rPr lang="en-US" smtClean="0"/>
              <a:t>5/15/2026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A4EC5D-998E-4578-927C-75B820DC8CDE}" type="slidenum">
              <a:rPr lang="en-US" smtClean="0"/>
              <a:t>‹#›</a:t>
            </a:fld>
            <a:endParaRPr lang="en-US"/>
          </a:p>
        </p:txBody>
      </p:sp>
    </p:spTree>
    <p:extLst>
      <p:ext uri="{BB962C8B-B14F-4D97-AF65-F5344CB8AC3E}">
        <p14:creationId xmlns:p14="http://schemas.microsoft.com/office/powerpoint/2010/main" val="1537194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607B945-ADD5-4827-9D64-38699813D402}" type="datetimeFigureOut">
              <a:rPr lang="en-US" smtClean="0"/>
              <a:t>5/15/2026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A4EC5D-998E-4578-927C-75B820DC8CDE}" type="slidenum">
              <a:rPr lang="en-US" smtClean="0"/>
              <a:t>‹#›</a:t>
            </a:fld>
            <a:endParaRPr lang="en-US"/>
          </a:p>
        </p:txBody>
      </p:sp>
    </p:spTree>
    <p:extLst>
      <p:ext uri="{BB962C8B-B14F-4D97-AF65-F5344CB8AC3E}">
        <p14:creationId xmlns:p14="http://schemas.microsoft.com/office/powerpoint/2010/main" val="2954817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shade val="82000"/>
                  </a:schemeClr>
                </a:solidFill>
              </a:defRPr>
            </a:lvl1pPr>
          </a:lstStyle>
          <a:p>
            <a:fld id="{1607B945-ADD5-4827-9D64-38699813D402}" type="datetimeFigureOut">
              <a:rPr lang="en-US" smtClean="0"/>
              <a:t>5/15/2026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shade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shade val="82000"/>
                  </a:schemeClr>
                </a:solidFill>
              </a:defRPr>
            </a:lvl1pPr>
          </a:lstStyle>
          <a:p>
            <a:fld id="{A0A4EC5D-998E-4578-927C-75B820DC8CDE}" type="slidenum">
              <a:rPr lang="en-US" smtClean="0"/>
              <a:t>‹#›</a:t>
            </a:fld>
            <a:endParaRPr lang="en-US"/>
          </a:p>
        </p:txBody>
      </p:sp>
    </p:spTree>
    <p:extLst>
      <p:ext uri="{BB962C8B-B14F-4D97-AF65-F5344CB8AC3E}">
        <p14:creationId xmlns:p14="http://schemas.microsoft.com/office/powerpoint/2010/main" val="2279995601"/>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scaccelerator.org/sign-up/" TargetMode="External"/><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hyperlink" Target="https://www.usaspending.gov/" TargetMode="External"/><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hyperlink" Target="https://www.naspovaluepoint.org/participants/participant-results/?state=South%20Carolina" TargetMode="External"/><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hyperlink" Target="https://cornerstone.army.mil/" TargetMode="External"/><Relationship Id="rId2" Type="http://schemas.openxmlformats.org/officeDocument/2006/relationships/image" Target="../media/image2.png"/><Relationship Id="rId1" Type="http://schemas.openxmlformats.org/officeDocument/2006/relationships/slideLayout" Target="../slideLayouts/slideLayout6.xml"/><Relationship Id="rId6" Type="http://schemas.openxmlformats.org/officeDocument/2006/relationships/hyperlink" Target="https://www.naspovaluepoint.org/participants/participant-results/?state=South%20Carolina" TargetMode="External"/><Relationship Id="rId5" Type="http://schemas.openxmlformats.org/officeDocument/2006/relationships/hyperlink" Target="https://www.dodmantech.mil/About-Us/Manufacturing-Innovation-Institutes-MIIs/" TargetMode="External"/><Relationship Id="rId4" Type="http://schemas.openxmlformats.org/officeDocument/2006/relationships/hyperlink" Target="https://www.ati.org/"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7CE32649-8396-4CFB-AEAB-69869703E8B3}"/>
              </a:ext>
            </a:extLst>
          </p:cNvPr>
          <p:cNvSpPr>
            <a:spLocks noGrp="1"/>
          </p:cNvSpPr>
          <p:nvPr>
            <p:ph type="subTitle" idx="1"/>
          </p:nvPr>
        </p:nvSpPr>
        <p:spPr>
          <a:xfrm>
            <a:off x="946150" y="4391819"/>
            <a:ext cx="10299700" cy="1655762"/>
          </a:xfrm>
        </p:spPr>
        <p:txBody>
          <a:bodyPr>
            <a:normAutofit/>
          </a:bodyPr>
          <a:lstStyle/>
          <a:p>
            <a:r>
              <a:rPr lang="en-US" sz="3600" b="1"/>
              <a:t>SC APEX and Manufacturing Growth: Leveraging Government Contract Opportunities</a:t>
            </a:r>
          </a:p>
        </p:txBody>
      </p:sp>
      <p:pic>
        <p:nvPicPr>
          <p:cNvPr id="5" name="Picture 4">
            <a:extLst>
              <a:ext uri="{FF2B5EF4-FFF2-40B4-BE49-F238E27FC236}">
                <a16:creationId xmlns:a16="http://schemas.microsoft.com/office/drawing/2014/main" id="{B952B43C-3664-1217-497D-203C686F360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52592" y="464583"/>
            <a:ext cx="7315215" cy="3518332"/>
          </a:xfrm>
          <a:prstGeom prst="rect">
            <a:avLst/>
          </a:prstGeom>
        </p:spPr>
      </p:pic>
    </p:spTree>
    <p:extLst>
      <p:ext uri="{BB962C8B-B14F-4D97-AF65-F5344CB8AC3E}">
        <p14:creationId xmlns:p14="http://schemas.microsoft.com/office/powerpoint/2010/main" val="21006203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2DEFF2-75AE-C7BC-A821-995F3C677A7D}"/>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57784DE2-16CC-A5CA-4192-3A38AFD9230F}"/>
              </a:ext>
            </a:extLst>
          </p:cNvPr>
          <p:cNvSpPr>
            <a:spLocks noGrp="1"/>
          </p:cNvSpPr>
          <p:nvPr>
            <p:ph type="title"/>
          </p:nvPr>
        </p:nvSpPr>
        <p:spPr>
          <a:xfrm>
            <a:off x="0" y="0"/>
            <a:ext cx="12192000" cy="1325563"/>
          </a:xfrm>
          <a:solidFill>
            <a:srgbClr val="7030A0"/>
          </a:solidFill>
        </p:spPr>
        <p:txBody>
          <a:bodyPr>
            <a:normAutofit/>
          </a:bodyPr>
          <a:lstStyle/>
          <a:p>
            <a:pPr algn="ctr"/>
            <a:r>
              <a:rPr lang="en-US" sz="4000"/>
              <a:t>SC APEX Client Registration Process</a:t>
            </a:r>
          </a:p>
        </p:txBody>
      </p:sp>
      <p:pic>
        <p:nvPicPr>
          <p:cNvPr id="17" name="Picture 16">
            <a:extLst>
              <a:ext uri="{FF2B5EF4-FFF2-40B4-BE49-F238E27FC236}">
                <a16:creationId xmlns:a16="http://schemas.microsoft.com/office/drawing/2014/main" id="{CCC1452C-25DC-2BFC-D5FA-72796F49A486}"/>
              </a:ext>
            </a:extLst>
          </p:cNvPr>
          <p:cNvPicPr>
            <a:picLocks noChangeAspect="1"/>
          </p:cNvPicPr>
          <p:nvPr/>
        </p:nvPicPr>
        <p:blipFill>
          <a:blip r:embed="rId2"/>
          <a:stretch>
            <a:fillRect/>
          </a:stretch>
        </p:blipFill>
        <p:spPr>
          <a:xfrm>
            <a:off x="10253646" y="5688622"/>
            <a:ext cx="1725406" cy="1076931"/>
          </a:xfrm>
          <a:prstGeom prst="rect">
            <a:avLst/>
          </a:prstGeom>
        </p:spPr>
      </p:pic>
      <p:sp>
        <p:nvSpPr>
          <p:cNvPr id="2" name="TextBox 1">
            <a:extLst>
              <a:ext uri="{FF2B5EF4-FFF2-40B4-BE49-F238E27FC236}">
                <a16:creationId xmlns:a16="http://schemas.microsoft.com/office/drawing/2014/main" id="{2EC2F809-6603-B7F3-7BD1-F134A5E520C4}"/>
              </a:ext>
            </a:extLst>
          </p:cNvPr>
          <p:cNvSpPr txBox="1"/>
          <p:nvPr/>
        </p:nvSpPr>
        <p:spPr>
          <a:xfrm>
            <a:off x="287215" y="2031023"/>
            <a:ext cx="11327423" cy="3416320"/>
          </a:xfrm>
          <a:prstGeom prst="rect">
            <a:avLst/>
          </a:prstGeom>
          <a:noFill/>
        </p:spPr>
        <p:txBody>
          <a:bodyPr wrap="square" lIns="91440" tIns="45720" rIns="91440" bIns="45720" rtlCol="0" anchor="t">
            <a:spAutoFit/>
          </a:bodyPr>
          <a:lstStyle/>
          <a:p>
            <a:pPr marL="342900" indent="-342900">
              <a:buFont typeface="Arial"/>
              <a:buChar char="•"/>
            </a:pPr>
            <a:endParaRPr lang="en-US" sz="2800"/>
          </a:p>
          <a:p>
            <a:endParaRPr lang="en-US" sz="2800" b="1">
              <a:ea typeface="+mn-lt"/>
              <a:cs typeface="+mn-lt"/>
            </a:endParaRPr>
          </a:p>
          <a:p>
            <a:r>
              <a:rPr lang="en-US" sz="2800" b="1">
                <a:ea typeface="+mn-lt"/>
                <a:cs typeface="+mn-lt"/>
              </a:rPr>
              <a:t>Step 1:</a:t>
            </a:r>
            <a:r>
              <a:rPr lang="en-US" sz="2800">
                <a:ea typeface="+mn-lt"/>
                <a:cs typeface="+mn-lt"/>
              </a:rPr>
              <a:t> Sign up on </a:t>
            </a:r>
            <a:r>
              <a:rPr lang="en-US" sz="2800">
                <a:ea typeface="+mn-lt"/>
                <a:cs typeface="+mn-lt"/>
                <a:hlinkClick r:id="rId3"/>
              </a:rPr>
              <a:t>SC APEX Accelerator</a:t>
            </a:r>
            <a:r>
              <a:rPr lang="en-US" sz="2800">
                <a:ea typeface="+mn-lt"/>
                <a:cs typeface="+mn-lt"/>
              </a:rPr>
              <a:t> (“Sign Up Now”) </a:t>
            </a:r>
            <a:endParaRPr lang="en-US">
              <a:ea typeface="+mn-lt"/>
              <a:cs typeface="+mn-lt"/>
            </a:endParaRPr>
          </a:p>
          <a:p>
            <a:r>
              <a:rPr lang="en-US" sz="2800" b="1">
                <a:ea typeface="+mn-lt"/>
                <a:cs typeface="+mn-lt"/>
              </a:rPr>
              <a:t>Step 2:</a:t>
            </a:r>
            <a:r>
              <a:rPr lang="en-US" sz="2800">
                <a:ea typeface="+mn-lt"/>
                <a:cs typeface="+mn-lt"/>
              </a:rPr>
              <a:t> Create your account and enter business details </a:t>
            </a:r>
            <a:endParaRPr lang="en-US">
              <a:ea typeface="+mn-lt"/>
              <a:cs typeface="+mn-lt"/>
            </a:endParaRPr>
          </a:p>
          <a:p>
            <a:r>
              <a:rPr lang="en-US" sz="2800" b="1">
                <a:ea typeface="+mn-lt"/>
                <a:cs typeface="+mn-lt"/>
              </a:rPr>
              <a:t>Step 3:</a:t>
            </a:r>
            <a:r>
              <a:rPr lang="en-US" sz="2800">
                <a:ea typeface="+mn-lt"/>
                <a:cs typeface="+mn-lt"/>
              </a:rPr>
              <a:t> Attend welcome/orientation webinar </a:t>
            </a:r>
            <a:endParaRPr lang="en-US"/>
          </a:p>
          <a:p>
            <a:r>
              <a:rPr lang="en-US" sz="2800" b="1">
                <a:ea typeface="+mn-lt"/>
                <a:cs typeface="+mn-lt"/>
              </a:rPr>
              <a:t>Step 4:</a:t>
            </a:r>
            <a:r>
              <a:rPr lang="en-US" sz="2800">
                <a:ea typeface="+mn-lt"/>
                <a:cs typeface="+mn-lt"/>
              </a:rPr>
              <a:t> Receive counselor assignment</a:t>
            </a:r>
            <a:endParaRPr lang="en-US"/>
          </a:p>
          <a:p>
            <a:pPr marL="342900" indent="-342900">
              <a:buFont typeface="Arial"/>
              <a:buChar char="•"/>
            </a:pPr>
            <a:endParaRPr lang="en-US" sz="2800"/>
          </a:p>
          <a:p>
            <a:pPr marL="342900" indent="-342900">
              <a:buFont typeface="Arial"/>
              <a:buChar char="•"/>
            </a:pPr>
            <a:endParaRPr lang="en-US" sz="2000"/>
          </a:p>
        </p:txBody>
      </p:sp>
    </p:spTree>
    <p:extLst>
      <p:ext uri="{BB962C8B-B14F-4D97-AF65-F5344CB8AC3E}">
        <p14:creationId xmlns:p14="http://schemas.microsoft.com/office/powerpoint/2010/main" val="25164276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0D9E72-47F8-3A9B-6404-D4FB60259DE5}"/>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9E8F9C91-AC5D-9EAA-F4F7-2D4F11283085}"/>
              </a:ext>
            </a:extLst>
          </p:cNvPr>
          <p:cNvSpPr>
            <a:spLocks noGrp="1"/>
          </p:cNvSpPr>
          <p:nvPr>
            <p:ph type="title"/>
          </p:nvPr>
        </p:nvSpPr>
        <p:spPr>
          <a:xfrm>
            <a:off x="0" y="0"/>
            <a:ext cx="12192000" cy="1325563"/>
          </a:xfrm>
          <a:solidFill>
            <a:srgbClr val="7030A0"/>
          </a:solidFill>
        </p:spPr>
        <p:txBody>
          <a:bodyPr>
            <a:normAutofit/>
          </a:bodyPr>
          <a:lstStyle/>
          <a:p>
            <a:pPr algn="ctr"/>
            <a:r>
              <a:rPr lang="en-US" sz="4000"/>
              <a:t>Questions?</a:t>
            </a:r>
          </a:p>
        </p:txBody>
      </p:sp>
      <p:pic>
        <p:nvPicPr>
          <p:cNvPr id="17" name="Picture 16">
            <a:extLst>
              <a:ext uri="{FF2B5EF4-FFF2-40B4-BE49-F238E27FC236}">
                <a16:creationId xmlns:a16="http://schemas.microsoft.com/office/drawing/2014/main" id="{A591BE20-02F1-B2E0-45ED-A9115A050CBB}"/>
              </a:ext>
            </a:extLst>
          </p:cNvPr>
          <p:cNvPicPr>
            <a:picLocks noChangeAspect="1"/>
          </p:cNvPicPr>
          <p:nvPr/>
        </p:nvPicPr>
        <p:blipFill>
          <a:blip r:embed="rId2"/>
          <a:stretch>
            <a:fillRect/>
          </a:stretch>
        </p:blipFill>
        <p:spPr>
          <a:xfrm>
            <a:off x="10253646" y="5688622"/>
            <a:ext cx="1725406" cy="1076931"/>
          </a:xfrm>
          <a:prstGeom prst="rect">
            <a:avLst/>
          </a:prstGeom>
        </p:spPr>
      </p:pic>
      <p:pic>
        <p:nvPicPr>
          <p:cNvPr id="4" name="Picture 3" descr="Question mark on green pastel background">
            <a:extLst>
              <a:ext uri="{FF2B5EF4-FFF2-40B4-BE49-F238E27FC236}">
                <a16:creationId xmlns:a16="http://schemas.microsoft.com/office/drawing/2014/main" id="{FC0B7677-73F5-AD08-0345-A5DB0D1EF41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99901" y="2242038"/>
            <a:ext cx="5052229" cy="3789172"/>
          </a:xfrm>
          <a:prstGeom prst="rect">
            <a:avLst/>
          </a:prstGeom>
        </p:spPr>
      </p:pic>
    </p:spTree>
    <p:extLst>
      <p:ext uri="{BB962C8B-B14F-4D97-AF65-F5344CB8AC3E}">
        <p14:creationId xmlns:p14="http://schemas.microsoft.com/office/powerpoint/2010/main" val="16851666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08DACEA-EF0E-48EB-7470-40067B971CFC}"/>
              </a:ext>
            </a:extLst>
          </p:cNvPr>
          <p:cNvSpPr>
            <a:spLocks noGrp="1"/>
          </p:cNvSpPr>
          <p:nvPr>
            <p:ph type="title"/>
          </p:nvPr>
        </p:nvSpPr>
        <p:spPr>
          <a:xfrm>
            <a:off x="0" y="-27453"/>
            <a:ext cx="12192000" cy="1325563"/>
          </a:xfrm>
          <a:solidFill>
            <a:srgbClr val="7030A0"/>
          </a:solidFill>
        </p:spPr>
        <p:txBody>
          <a:bodyPr>
            <a:normAutofit/>
          </a:bodyPr>
          <a:lstStyle/>
          <a:p>
            <a:pPr algn="ctr"/>
            <a:r>
              <a:rPr lang="en-US" sz="4000"/>
              <a:t>Our Impact and Services</a:t>
            </a:r>
          </a:p>
        </p:txBody>
      </p:sp>
      <p:pic>
        <p:nvPicPr>
          <p:cNvPr id="17" name="Picture 16">
            <a:extLst>
              <a:ext uri="{FF2B5EF4-FFF2-40B4-BE49-F238E27FC236}">
                <a16:creationId xmlns:a16="http://schemas.microsoft.com/office/drawing/2014/main" id="{63A891E0-454D-F241-5F38-7AD4336D121D}"/>
              </a:ext>
            </a:extLst>
          </p:cNvPr>
          <p:cNvPicPr>
            <a:picLocks noChangeAspect="1"/>
          </p:cNvPicPr>
          <p:nvPr/>
        </p:nvPicPr>
        <p:blipFill>
          <a:blip r:embed="rId2"/>
          <a:stretch>
            <a:fillRect/>
          </a:stretch>
        </p:blipFill>
        <p:spPr>
          <a:xfrm>
            <a:off x="10450858" y="5811714"/>
            <a:ext cx="1528194" cy="953839"/>
          </a:xfrm>
          <a:prstGeom prst="rect">
            <a:avLst/>
          </a:prstGeom>
        </p:spPr>
      </p:pic>
      <p:grpSp>
        <p:nvGrpSpPr>
          <p:cNvPr id="37" name="Group 55">
            <a:extLst>
              <a:ext uri="{FF2B5EF4-FFF2-40B4-BE49-F238E27FC236}">
                <a16:creationId xmlns:a16="http://schemas.microsoft.com/office/drawing/2014/main" id="{3CB1A381-2826-3084-2603-40881E5CD3E4}"/>
              </a:ext>
            </a:extLst>
          </p:cNvPr>
          <p:cNvGrpSpPr/>
          <p:nvPr/>
        </p:nvGrpSpPr>
        <p:grpSpPr>
          <a:xfrm>
            <a:off x="276360" y="2394135"/>
            <a:ext cx="5443008" cy="3063875"/>
            <a:chOff x="0" y="0"/>
            <a:chExt cx="3584415" cy="1439882"/>
          </a:xfrm>
        </p:grpSpPr>
        <p:sp>
          <p:nvSpPr>
            <p:cNvPr id="38" name="Freeform 56">
              <a:extLst>
                <a:ext uri="{FF2B5EF4-FFF2-40B4-BE49-F238E27FC236}">
                  <a16:creationId xmlns:a16="http://schemas.microsoft.com/office/drawing/2014/main" id="{43C50A6B-010E-1A95-7348-CF89BB79214E}"/>
                </a:ext>
              </a:extLst>
            </p:cNvPr>
            <p:cNvSpPr/>
            <p:nvPr/>
          </p:nvSpPr>
          <p:spPr>
            <a:xfrm>
              <a:off x="0" y="0"/>
              <a:ext cx="3584415" cy="1439882"/>
            </a:xfrm>
            <a:custGeom>
              <a:avLst/>
              <a:gdLst/>
              <a:ahLst/>
              <a:cxnLst/>
              <a:rect l="l" t="t" r="r" b="b"/>
              <a:pathLst>
                <a:path w="3584415" h="1439882">
                  <a:moveTo>
                    <a:pt x="0" y="0"/>
                  </a:moveTo>
                  <a:lnTo>
                    <a:pt x="3584415" y="0"/>
                  </a:lnTo>
                  <a:lnTo>
                    <a:pt x="3584415" y="1439882"/>
                  </a:lnTo>
                  <a:lnTo>
                    <a:pt x="0" y="1439882"/>
                  </a:lnTo>
                  <a:close/>
                </a:path>
              </a:pathLst>
            </a:custGeom>
            <a:solidFill>
              <a:srgbClr val="000000"/>
            </a:solidFill>
            <a:ln w="9525" cap="sq">
              <a:solidFill>
                <a:srgbClr val="FFFFFF"/>
              </a:solidFill>
              <a:prstDash val="solid"/>
              <a:miter/>
            </a:ln>
          </p:spPr>
          <p:txBody>
            <a:bodyPr/>
            <a:lstStyle/>
            <a:p>
              <a:endParaRPr lang="en-US"/>
            </a:p>
          </p:txBody>
        </p:sp>
        <p:sp>
          <p:nvSpPr>
            <p:cNvPr id="39" name="TextBox 57">
              <a:extLst>
                <a:ext uri="{FF2B5EF4-FFF2-40B4-BE49-F238E27FC236}">
                  <a16:creationId xmlns:a16="http://schemas.microsoft.com/office/drawing/2014/main" id="{70488D3A-D2E4-B58E-AA51-CE9623C2285D}"/>
                </a:ext>
              </a:extLst>
            </p:cNvPr>
            <p:cNvSpPr txBox="1"/>
            <p:nvPr/>
          </p:nvSpPr>
          <p:spPr>
            <a:xfrm>
              <a:off x="0" y="9525"/>
              <a:ext cx="3584415" cy="1430357"/>
            </a:xfrm>
            <a:prstGeom prst="rect">
              <a:avLst/>
            </a:prstGeom>
          </p:spPr>
          <p:txBody>
            <a:bodyPr lIns="50800" tIns="50800" rIns="50800" bIns="50800" rtlCol="0" anchor="ctr"/>
            <a:lstStyle/>
            <a:p>
              <a:pPr algn="ctr">
                <a:lnSpc>
                  <a:spcPts val="505"/>
                </a:lnSpc>
              </a:pPr>
              <a:endParaRPr/>
            </a:p>
          </p:txBody>
        </p:sp>
      </p:grpSp>
      <p:grpSp>
        <p:nvGrpSpPr>
          <p:cNvPr id="40" name="Group 59">
            <a:extLst>
              <a:ext uri="{FF2B5EF4-FFF2-40B4-BE49-F238E27FC236}">
                <a16:creationId xmlns:a16="http://schemas.microsoft.com/office/drawing/2014/main" id="{0747195B-02E1-6FD0-80CD-93BB85CD6F17}"/>
              </a:ext>
            </a:extLst>
          </p:cNvPr>
          <p:cNvGrpSpPr/>
          <p:nvPr/>
        </p:nvGrpSpPr>
        <p:grpSpPr>
          <a:xfrm>
            <a:off x="380348" y="2623288"/>
            <a:ext cx="5070980" cy="2600054"/>
            <a:chOff x="120176" y="88050"/>
            <a:chExt cx="4815654" cy="2793553"/>
          </a:xfrm>
        </p:grpSpPr>
        <p:sp>
          <p:nvSpPr>
            <p:cNvPr id="41" name="TextBox 60">
              <a:extLst>
                <a:ext uri="{FF2B5EF4-FFF2-40B4-BE49-F238E27FC236}">
                  <a16:creationId xmlns:a16="http://schemas.microsoft.com/office/drawing/2014/main" id="{3BEF1E5D-E880-7EDB-19DC-AD557AA9CA05}"/>
                </a:ext>
              </a:extLst>
            </p:cNvPr>
            <p:cNvSpPr txBox="1"/>
            <p:nvPr/>
          </p:nvSpPr>
          <p:spPr>
            <a:xfrm>
              <a:off x="1244323" y="361384"/>
              <a:ext cx="2481187" cy="315250"/>
            </a:xfrm>
            <a:prstGeom prst="rect">
              <a:avLst/>
            </a:prstGeom>
          </p:spPr>
          <p:txBody>
            <a:bodyPr lIns="0" tIns="0" rIns="0" bIns="0" rtlCol="0" anchor="t">
              <a:spAutoFit/>
            </a:bodyPr>
            <a:lstStyle/>
            <a:p>
              <a:pPr algn="ctr">
                <a:lnSpc>
                  <a:spcPts val="2539"/>
                </a:lnSpc>
              </a:pPr>
              <a:r>
                <a:rPr lang="en-US" sz="1813">
                  <a:solidFill>
                    <a:srgbClr val="FFBD59"/>
                  </a:solidFill>
                  <a:latin typeface="Alyssum"/>
                  <a:ea typeface="Alyssum"/>
                  <a:cs typeface="Alyssum"/>
                  <a:sym typeface="Alyssum"/>
                </a:rPr>
                <a:t>$726 million</a:t>
              </a:r>
            </a:p>
          </p:txBody>
        </p:sp>
        <p:sp>
          <p:nvSpPr>
            <p:cNvPr id="42" name="TextBox 61">
              <a:extLst>
                <a:ext uri="{FF2B5EF4-FFF2-40B4-BE49-F238E27FC236}">
                  <a16:creationId xmlns:a16="http://schemas.microsoft.com/office/drawing/2014/main" id="{497978DD-1EE0-3CDB-D84C-97D6858D4B8B}"/>
                </a:ext>
              </a:extLst>
            </p:cNvPr>
            <p:cNvSpPr txBox="1"/>
            <p:nvPr/>
          </p:nvSpPr>
          <p:spPr>
            <a:xfrm>
              <a:off x="1104753" y="748852"/>
              <a:ext cx="546755" cy="125729"/>
            </a:xfrm>
            <a:prstGeom prst="rect">
              <a:avLst/>
            </a:prstGeom>
          </p:spPr>
          <p:txBody>
            <a:bodyPr lIns="0" tIns="0" rIns="0" bIns="0" rtlCol="0" anchor="t">
              <a:spAutoFit/>
            </a:bodyPr>
            <a:lstStyle/>
            <a:p>
              <a:pPr algn="ctr">
                <a:lnSpc>
                  <a:spcPts val="1001"/>
                </a:lnSpc>
              </a:pPr>
              <a:r>
                <a:rPr lang="en-US" sz="715" b="1">
                  <a:solidFill>
                    <a:srgbClr val="FFFFFF"/>
                  </a:solidFill>
                  <a:latin typeface="Open Sans Bold"/>
                  <a:ea typeface="Open Sans Bold"/>
                  <a:cs typeface="Open Sans Bold"/>
                  <a:sym typeface="Open Sans Bold"/>
                </a:rPr>
                <a:t>DOD $431M</a:t>
              </a:r>
            </a:p>
          </p:txBody>
        </p:sp>
        <p:sp>
          <p:nvSpPr>
            <p:cNvPr id="43" name="TextBox 62">
              <a:extLst>
                <a:ext uri="{FF2B5EF4-FFF2-40B4-BE49-F238E27FC236}">
                  <a16:creationId xmlns:a16="http://schemas.microsoft.com/office/drawing/2014/main" id="{11BF8064-A784-33E8-6631-0CEC06171E6C}"/>
                </a:ext>
              </a:extLst>
            </p:cNvPr>
            <p:cNvSpPr txBox="1"/>
            <p:nvPr/>
          </p:nvSpPr>
          <p:spPr>
            <a:xfrm>
              <a:off x="1774656" y="748852"/>
              <a:ext cx="1117072" cy="128139"/>
            </a:xfrm>
            <a:prstGeom prst="rect">
              <a:avLst/>
            </a:prstGeom>
          </p:spPr>
          <p:txBody>
            <a:bodyPr lIns="0" tIns="0" rIns="0" bIns="0" rtlCol="0" anchor="t">
              <a:spAutoFit/>
            </a:bodyPr>
            <a:lstStyle/>
            <a:p>
              <a:pPr algn="ctr">
                <a:lnSpc>
                  <a:spcPts val="1001"/>
                </a:lnSpc>
              </a:pPr>
              <a:r>
                <a:rPr lang="en-US" sz="715" b="1">
                  <a:solidFill>
                    <a:srgbClr val="FFFFFF"/>
                  </a:solidFill>
                  <a:latin typeface="Open Sans Bold"/>
                  <a:ea typeface="Open Sans Bold"/>
                  <a:cs typeface="Open Sans Bold"/>
                  <a:sym typeface="Open Sans Bold"/>
                </a:rPr>
                <a:t>Federal  Agencies</a:t>
              </a:r>
              <a:r>
                <a:rPr lang="en-US" sz="715">
                  <a:solidFill>
                    <a:srgbClr val="FFFFFF"/>
                  </a:solidFill>
                  <a:latin typeface="Open Sans"/>
                  <a:ea typeface="Open Sans"/>
                  <a:cs typeface="Open Sans"/>
                  <a:sym typeface="Open Sans"/>
                </a:rPr>
                <a:t> </a:t>
              </a:r>
              <a:r>
                <a:rPr lang="en-US" sz="715" b="1">
                  <a:solidFill>
                    <a:srgbClr val="FFFFFF"/>
                  </a:solidFill>
                  <a:latin typeface="Open Sans Bold"/>
                  <a:ea typeface="Open Sans Bold"/>
                  <a:cs typeface="Open Sans Bold"/>
                  <a:sym typeface="Open Sans Bold"/>
                </a:rPr>
                <a:t>$282M</a:t>
              </a:r>
            </a:p>
          </p:txBody>
        </p:sp>
        <p:sp>
          <p:nvSpPr>
            <p:cNvPr id="44" name="TextBox 63">
              <a:extLst>
                <a:ext uri="{FF2B5EF4-FFF2-40B4-BE49-F238E27FC236}">
                  <a16:creationId xmlns:a16="http://schemas.microsoft.com/office/drawing/2014/main" id="{5302089C-C758-4ECC-F367-FBD642EA2F95}"/>
                </a:ext>
              </a:extLst>
            </p:cNvPr>
            <p:cNvSpPr txBox="1"/>
            <p:nvPr/>
          </p:nvSpPr>
          <p:spPr>
            <a:xfrm>
              <a:off x="3014877" y="748852"/>
              <a:ext cx="1051385" cy="125729"/>
            </a:xfrm>
            <a:prstGeom prst="rect">
              <a:avLst/>
            </a:prstGeom>
          </p:spPr>
          <p:txBody>
            <a:bodyPr wrap="square" lIns="0" tIns="0" rIns="0" bIns="0" rtlCol="0" anchor="t">
              <a:spAutoFit/>
            </a:bodyPr>
            <a:lstStyle/>
            <a:p>
              <a:pPr algn="ctr">
                <a:lnSpc>
                  <a:spcPts val="1001"/>
                </a:lnSpc>
              </a:pPr>
              <a:r>
                <a:rPr lang="en-US" sz="715" b="1">
                  <a:solidFill>
                    <a:srgbClr val="FFFFFF"/>
                  </a:solidFill>
                  <a:latin typeface="Open Sans Bold"/>
                  <a:ea typeface="Open Sans Bold"/>
                  <a:cs typeface="Open Sans Bold"/>
                  <a:sym typeface="Open Sans Bold"/>
                </a:rPr>
                <a:t>State/Local  $13M</a:t>
              </a:r>
            </a:p>
          </p:txBody>
        </p:sp>
        <p:sp>
          <p:nvSpPr>
            <p:cNvPr id="45" name="TextBox 64">
              <a:extLst>
                <a:ext uri="{FF2B5EF4-FFF2-40B4-BE49-F238E27FC236}">
                  <a16:creationId xmlns:a16="http://schemas.microsoft.com/office/drawing/2014/main" id="{D88504A6-596D-E9E3-2436-16D26B4D24BC}"/>
                </a:ext>
              </a:extLst>
            </p:cNvPr>
            <p:cNvSpPr txBox="1"/>
            <p:nvPr/>
          </p:nvSpPr>
          <p:spPr>
            <a:xfrm>
              <a:off x="1516171" y="1888012"/>
              <a:ext cx="1504141" cy="805692"/>
            </a:xfrm>
            <a:prstGeom prst="rect">
              <a:avLst/>
            </a:prstGeom>
          </p:spPr>
          <p:txBody>
            <a:bodyPr lIns="0" tIns="0" rIns="0" bIns="0" rtlCol="0" anchor="t">
              <a:spAutoFit/>
            </a:bodyPr>
            <a:lstStyle/>
            <a:p>
              <a:pPr algn="l">
                <a:lnSpc>
                  <a:spcPts val="6449"/>
                </a:lnSpc>
              </a:pPr>
              <a:r>
                <a:rPr lang="en-US" sz="4600">
                  <a:solidFill>
                    <a:srgbClr val="8878C3">
                      <a:alpha val="98824"/>
                    </a:srgbClr>
                  </a:solidFill>
                  <a:latin typeface="Alyssum"/>
                  <a:ea typeface="Alyssum"/>
                  <a:cs typeface="Alyssum"/>
                  <a:sym typeface="Alyssum"/>
                </a:rPr>
                <a:t>96</a:t>
              </a:r>
            </a:p>
          </p:txBody>
        </p:sp>
        <p:sp>
          <p:nvSpPr>
            <p:cNvPr id="46" name="TextBox 65">
              <a:extLst>
                <a:ext uri="{FF2B5EF4-FFF2-40B4-BE49-F238E27FC236}">
                  <a16:creationId xmlns:a16="http://schemas.microsoft.com/office/drawing/2014/main" id="{579517D3-C263-2AEC-B7F0-F1514AF3E2CE}"/>
                </a:ext>
              </a:extLst>
            </p:cNvPr>
            <p:cNvSpPr txBox="1"/>
            <p:nvPr/>
          </p:nvSpPr>
          <p:spPr>
            <a:xfrm>
              <a:off x="1104753" y="2607790"/>
              <a:ext cx="1610057" cy="273813"/>
            </a:xfrm>
            <a:prstGeom prst="rect">
              <a:avLst/>
            </a:prstGeom>
          </p:spPr>
          <p:txBody>
            <a:bodyPr lIns="0" tIns="0" rIns="0" bIns="0" rtlCol="0" anchor="t">
              <a:spAutoFit/>
            </a:bodyPr>
            <a:lstStyle/>
            <a:p>
              <a:pPr algn="ctr">
                <a:lnSpc>
                  <a:spcPts val="867"/>
                </a:lnSpc>
              </a:pPr>
              <a:r>
                <a:rPr lang="en-US" sz="625" b="1">
                  <a:solidFill>
                    <a:srgbClr val="FFFFFF"/>
                  </a:solidFill>
                  <a:latin typeface="Oswald Bold"/>
                  <a:ea typeface="Oswald Bold"/>
                  <a:cs typeface="Oswald Bold"/>
                  <a:sym typeface="Oswald Bold"/>
                </a:rPr>
                <a:t>Women-Owned Small Business and Economically Disadvantaged WOSB</a:t>
              </a:r>
            </a:p>
          </p:txBody>
        </p:sp>
        <p:sp>
          <p:nvSpPr>
            <p:cNvPr id="47" name="TextBox 66">
              <a:extLst>
                <a:ext uri="{FF2B5EF4-FFF2-40B4-BE49-F238E27FC236}">
                  <a16:creationId xmlns:a16="http://schemas.microsoft.com/office/drawing/2014/main" id="{22C4EE96-FD30-6110-13B2-A6A460339A36}"/>
                </a:ext>
              </a:extLst>
            </p:cNvPr>
            <p:cNvSpPr txBox="1"/>
            <p:nvPr/>
          </p:nvSpPr>
          <p:spPr>
            <a:xfrm>
              <a:off x="1889044" y="1008790"/>
              <a:ext cx="1449913" cy="757812"/>
            </a:xfrm>
            <a:prstGeom prst="rect">
              <a:avLst/>
            </a:prstGeom>
          </p:spPr>
          <p:txBody>
            <a:bodyPr wrap="square" lIns="0" tIns="0" rIns="0" bIns="0" rtlCol="0" anchor="t">
              <a:spAutoFit/>
            </a:bodyPr>
            <a:lstStyle/>
            <a:p>
              <a:pPr algn="ctr">
                <a:lnSpc>
                  <a:spcPts val="5547"/>
                </a:lnSpc>
              </a:pPr>
              <a:r>
                <a:rPr lang="en-US" sz="4600" spc="-142">
                  <a:solidFill>
                    <a:srgbClr val="8878C3"/>
                  </a:solidFill>
                  <a:latin typeface="Alyssum"/>
                  <a:ea typeface="Alyssum"/>
                  <a:cs typeface="Alyssum"/>
                  <a:sym typeface="Alyssum"/>
                </a:rPr>
                <a:t>170</a:t>
              </a:r>
            </a:p>
          </p:txBody>
        </p:sp>
        <p:sp>
          <p:nvSpPr>
            <p:cNvPr id="48" name="TextBox 67">
              <a:extLst>
                <a:ext uri="{FF2B5EF4-FFF2-40B4-BE49-F238E27FC236}">
                  <a16:creationId xmlns:a16="http://schemas.microsoft.com/office/drawing/2014/main" id="{9CF81443-94D5-2BA7-89F0-0D4D7777D4D7}"/>
                </a:ext>
              </a:extLst>
            </p:cNvPr>
            <p:cNvSpPr txBox="1"/>
            <p:nvPr/>
          </p:nvSpPr>
          <p:spPr>
            <a:xfrm>
              <a:off x="2001709" y="1741107"/>
              <a:ext cx="1300427" cy="257541"/>
            </a:xfrm>
            <a:prstGeom prst="rect">
              <a:avLst/>
            </a:prstGeom>
          </p:spPr>
          <p:txBody>
            <a:bodyPr lIns="0" tIns="0" rIns="0" bIns="0" rtlCol="0" anchor="t">
              <a:spAutoFit/>
            </a:bodyPr>
            <a:lstStyle/>
            <a:p>
              <a:pPr algn="ctr">
                <a:lnSpc>
                  <a:spcPts val="825"/>
                </a:lnSpc>
              </a:pPr>
              <a:r>
                <a:rPr lang="en-US" sz="592" b="1">
                  <a:solidFill>
                    <a:srgbClr val="FFFFFF"/>
                  </a:solidFill>
                  <a:latin typeface="Oswald Bold"/>
                  <a:ea typeface="Oswald Bold"/>
                  <a:cs typeface="Oswald Bold"/>
                  <a:sym typeface="Oswald Bold"/>
                </a:rPr>
                <a:t>Disadvantaged/Minority Business Enterprise DBE/MBE</a:t>
              </a:r>
            </a:p>
          </p:txBody>
        </p:sp>
        <p:sp>
          <p:nvSpPr>
            <p:cNvPr id="49" name="TextBox 68">
              <a:extLst>
                <a:ext uri="{FF2B5EF4-FFF2-40B4-BE49-F238E27FC236}">
                  <a16:creationId xmlns:a16="http://schemas.microsoft.com/office/drawing/2014/main" id="{FE865664-59AD-59C0-051F-999A68C0CFDF}"/>
                </a:ext>
              </a:extLst>
            </p:cNvPr>
            <p:cNvSpPr txBox="1"/>
            <p:nvPr/>
          </p:nvSpPr>
          <p:spPr>
            <a:xfrm>
              <a:off x="3183409" y="1925357"/>
              <a:ext cx="1251321" cy="805692"/>
            </a:xfrm>
            <a:prstGeom prst="rect">
              <a:avLst/>
            </a:prstGeom>
          </p:spPr>
          <p:txBody>
            <a:bodyPr lIns="0" tIns="0" rIns="0" bIns="0" rtlCol="0" anchor="t">
              <a:spAutoFit/>
            </a:bodyPr>
            <a:lstStyle/>
            <a:p>
              <a:pPr algn="l">
                <a:lnSpc>
                  <a:spcPts val="6449"/>
                </a:lnSpc>
              </a:pPr>
              <a:r>
                <a:rPr lang="en-US" sz="4600">
                  <a:solidFill>
                    <a:srgbClr val="8878C3"/>
                  </a:solidFill>
                  <a:latin typeface="Alyssum"/>
                  <a:ea typeface="Alyssum"/>
                  <a:cs typeface="Alyssum"/>
                  <a:sym typeface="Alyssum"/>
                </a:rPr>
                <a:t>37</a:t>
              </a:r>
            </a:p>
          </p:txBody>
        </p:sp>
        <p:sp>
          <p:nvSpPr>
            <p:cNvPr id="50" name="TextBox 69">
              <a:extLst>
                <a:ext uri="{FF2B5EF4-FFF2-40B4-BE49-F238E27FC236}">
                  <a16:creationId xmlns:a16="http://schemas.microsoft.com/office/drawing/2014/main" id="{0CBAA316-DFBC-FAA1-0BBA-968C25E514DD}"/>
                </a:ext>
              </a:extLst>
            </p:cNvPr>
            <p:cNvSpPr txBox="1"/>
            <p:nvPr/>
          </p:nvSpPr>
          <p:spPr>
            <a:xfrm>
              <a:off x="2891728" y="2645721"/>
              <a:ext cx="1149087" cy="130445"/>
            </a:xfrm>
            <a:prstGeom prst="rect">
              <a:avLst/>
            </a:prstGeom>
          </p:spPr>
          <p:txBody>
            <a:bodyPr lIns="0" tIns="0" rIns="0" bIns="0" rtlCol="0" anchor="t">
              <a:spAutoFit/>
            </a:bodyPr>
            <a:lstStyle/>
            <a:p>
              <a:pPr algn="ctr">
                <a:lnSpc>
                  <a:spcPts val="875"/>
                </a:lnSpc>
              </a:pPr>
              <a:r>
                <a:rPr lang="en-US" sz="625" b="1">
                  <a:solidFill>
                    <a:srgbClr val="FFFFFF"/>
                  </a:solidFill>
                  <a:latin typeface="Oswald Bold"/>
                  <a:ea typeface="Oswald Bold"/>
                  <a:cs typeface="Oswald Bold"/>
                  <a:sym typeface="Oswald Bold"/>
                </a:rPr>
                <a:t>8(a) Small Business</a:t>
              </a:r>
            </a:p>
          </p:txBody>
        </p:sp>
        <p:sp>
          <p:nvSpPr>
            <p:cNvPr id="51" name="TextBox 70">
              <a:extLst>
                <a:ext uri="{FF2B5EF4-FFF2-40B4-BE49-F238E27FC236}">
                  <a16:creationId xmlns:a16="http://schemas.microsoft.com/office/drawing/2014/main" id="{6815A474-4BCE-71EC-D9A8-BBD0DA5B8F47}"/>
                </a:ext>
              </a:extLst>
            </p:cNvPr>
            <p:cNvSpPr txBox="1"/>
            <p:nvPr/>
          </p:nvSpPr>
          <p:spPr>
            <a:xfrm>
              <a:off x="3912492" y="965799"/>
              <a:ext cx="655500" cy="805899"/>
            </a:xfrm>
            <a:prstGeom prst="rect">
              <a:avLst/>
            </a:prstGeom>
          </p:spPr>
          <p:txBody>
            <a:bodyPr wrap="square" lIns="0" tIns="0" rIns="0" bIns="0" rtlCol="0" anchor="t">
              <a:spAutoFit/>
            </a:bodyPr>
            <a:lstStyle/>
            <a:p>
              <a:pPr algn="ctr">
                <a:lnSpc>
                  <a:spcPts val="6449"/>
                </a:lnSpc>
              </a:pPr>
              <a:r>
                <a:rPr lang="en-US" sz="4600">
                  <a:solidFill>
                    <a:srgbClr val="8878C3"/>
                  </a:solidFill>
                  <a:latin typeface="Alyssum"/>
                  <a:ea typeface="Alyssum"/>
                  <a:cs typeface="Alyssum"/>
                  <a:sym typeface="Alyssum"/>
                </a:rPr>
                <a:t>92</a:t>
              </a:r>
            </a:p>
          </p:txBody>
        </p:sp>
        <p:sp>
          <p:nvSpPr>
            <p:cNvPr id="52" name="TextBox 71">
              <a:extLst>
                <a:ext uri="{FF2B5EF4-FFF2-40B4-BE49-F238E27FC236}">
                  <a16:creationId xmlns:a16="http://schemas.microsoft.com/office/drawing/2014/main" id="{B86B3DB6-29F2-AF3D-CE24-6D2E5790EE64}"/>
                </a:ext>
              </a:extLst>
            </p:cNvPr>
            <p:cNvSpPr txBox="1"/>
            <p:nvPr/>
          </p:nvSpPr>
          <p:spPr>
            <a:xfrm>
              <a:off x="3725509" y="1688098"/>
              <a:ext cx="1210321" cy="275824"/>
            </a:xfrm>
            <a:prstGeom prst="rect">
              <a:avLst/>
            </a:prstGeom>
          </p:spPr>
          <p:txBody>
            <a:bodyPr lIns="0" tIns="0" rIns="0" bIns="0" rtlCol="0" anchor="t">
              <a:spAutoFit/>
            </a:bodyPr>
            <a:lstStyle/>
            <a:p>
              <a:pPr algn="ctr">
                <a:lnSpc>
                  <a:spcPts val="855"/>
                </a:lnSpc>
              </a:pPr>
              <a:r>
                <a:rPr lang="en-US" sz="625" b="1">
                  <a:solidFill>
                    <a:srgbClr val="FFFFFF"/>
                  </a:solidFill>
                  <a:latin typeface="Oswald Bold"/>
                  <a:ea typeface="Oswald Bold"/>
                  <a:cs typeface="Oswald Bold"/>
                  <a:sym typeface="Oswald Bold"/>
                </a:rPr>
                <a:t>Historically Underutilized Business Zone (HUBZone)</a:t>
              </a:r>
            </a:p>
          </p:txBody>
        </p:sp>
        <p:sp>
          <p:nvSpPr>
            <p:cNvPr id="53" name="TextBox 72">
              <a:extLst>
                <a:ext uri="{FF2B5EF4-FFF2-40B4-BE49-F238E27FC236}">
                  <a16:creationId xmlns:a16="http://schemas.microsoft.com/office/drawing/2014/main" id="{4D4C2C28-BD7A-E9BD-602D-92689B551240}"/>
                </a:ext>
              </a:extLst>
            </p:cNvPr>
            <p:cNvSpPr txBox="1"/>
            <p:nvPr/>
          </p:nvSpPr>
          <p:spPr>
            <a:xfrm>
              <a:off x="363182" y="987336"/>
              <a:ext cx="1179768" cy="754023"/>
            </a:xfrm>
            <a:prstGeom prst="rect">
              <a:avLst/>
            </a:prstGeom>
          </p:spPr>
          <p:txBody>
            <a:bodyPr wrap="square" lIns="0" tIns="0" rIns="0" bIns="0" rtlCol="0" anchor="t">
              <a:spAutoFit/>
            </a:bodyPr>
            <a:lstStyle/>
            <a:p>
              <a:pPr algn="ctr">
                <a:lnSpc>
                  <a:spcPts val="5861"/>
                </a:lnSpc>
              </a:pPr>
              <a:r>
                <a:rPr lang="en-US" sz="4600">
                  <a:solidFill>
                    <a:srgbClr val="8878C3">
                      <a:alpha val="89804"/>
                    </a:srgbClr>
                  </a:solidFill>
                  <a:latin typeface="Alyssum"/>
                  <a:ea typeface="Alyssum"/>
                  <a:cs typeface="Alyssum"/>
                  <a:sym typeface="Alyssum"/>
                </a:rPr>
                <a:t>244</a:t>
              </a:r>
            </a:p>
          </p:txBody>
        </p:sp>
        <p:sp>
          <p:nvSpPr>
            <p:cNvPr id="54" name="TextBox 73">
              <a:extLst>
                <a:ext uri="{FF2B5EF4-FFF2-40B4-BE49-F238E27FC236}">
                  <a16:creationId xmlns:a16="http://schemas.microsoft.com/office/drawing/2014/main" id="{42FBFEA7-BCE6-D979-353A-A460717B587B}"/>
                </a:ext>
              </a:extLst>
            </p:cNvPr>
            <p:cNvSpPr txBox="1"/>
            <p:nvPr/>
          </p:nvSpPr>
          <p:spPr>
            <a:xfrm>
              <a:off x="120176" y="1722824"/>
              <a:ext cx="1635690" cy="275824"/>
            </a:xfrm>
            <a:prstGeom prst="rect">
              <a:avLst/>
            </a:prstGeom>
          </p:spPr>
          <p:txBody>
            <a:bodyPr lIns="0" tIns="0" rIns="0" bIns="0" rtlCol="0" anchor="t">
              <a:spAutoFit/>
            </a:bodyPr>
            <a:lstStyle/>
            <a:p>
              <a:pPr algn="ctr">
                <a:lnSpc>
                  <a:spcPts val="855"/>
                </a:lnSpc>
              </a:pPr>
              <a:r>
                <a:rPr lang="en-US" sz="625" b="1">
                  <a:solidFill>
                    <a:srgbClr val="FFFFFF"/>
                  </a:solidFill>
                  <a:latin typeface="Oswald Bold"/>
                  <a:ea typeface="Oswald Bold"/>
                  <a:cs typeface="Oswald Bold"/>
                  <a:sym typeface="Oswald Bold"/>
                </a:rPr>
                <a:t>Veteran-Owned Small Business and Service Disabled VOSB</a:t>
              </a:r>
            </a:p>
          </p:txBody>
        </p:sp>
        <p:sp>
          <p:nvSpPr>
            <p:cNvPr id="55" name="TextBox 74">
              <a:extLst>
                <a:ext uri="{FF2B5EF4-FFF2-40B4-BE49-F238E27FC236}">
                  <a16:creationId xmlns:a16="http://schemas.microsoft.com/office/drawing/2014/main" id="{83607C2E-850D-7A45-966F-6FFF77800836}"/>
                </a:ext>
              </a:extLst>
            </p:cNvPr>
            <p:cNvSpPr txBox="1"/>
            <p:nvPr/>
          </p:nvSpPr>
          <p:spPr>
            <a:xfrm>
              <a:off x="1248955" y="88050"/>
              <a:ext cx="2663537" cy="110227"/>
            </a:xfrm>
            <a:prstGeom prst="rect">
              <a:avLst/>
            </a:prstGeom>
          </p:spPr>
          <p:txBody>
            <a:bodyPr wrap="square" lIns="0" tIns="0" rIns="0" bIns="0" rtlCol="0" anchor="t">
              <a:spAutoFit/>
            </a:bodyPr>
            <a:lstStyle/>
            <a:p>
              <a:pPr algn="ctr">
                <a:lnSpc>
                  <a:spcPts val="832"/>
                </a:lnSpc>
              </a:pPr>
              <a:r>
                <a:rPr lang="en-US" sz="723" b="1">
                  <a:solidFill>
                    <a:srgbClr val="FFFFFF"/>
                  </a:solidFill>
                  <a:latin typeface="Open Sans Bold"/>
                  <a:ea typeface="Open Sans Bold"/>
                  <a:cs typeface="Open Sans Bold"/>
                  <a:sym typeface="Open Sans Bold"/>
                </a:rPr>
                <a:t>Estimated award dollars from September 2021 to March 2026</a:t>
              </a:r>
            </a:p>
          </p:txBody>
        </p:sp>
      </p:grpSp>
      <p:grpSp>
        <p:nvGrpSpPr>
          <p:cNvPr id="56" name="Group 13">
            <a:extLst>
              <a:ext uri="{FF2B5EF4-FFF2-40B4-BE49-F238E27FC236}">
                <a16:creationId xmlns:a16="http://schemas.microsoft.com/office/drawing/2014/main" id="{1DCF2EFA-7AF4-DFE5-0DAE-50F9533BDC1A}"/>
              </a:ext>
            </a:extLst>
          </p:cNvPr>
          <p:cNvGrpSpPr/>
          <p:nvPr/>
        </p:nvGrpSpPr>
        <p:grpSpPr>
          <a:xfrm>
            <a:off x="6417857" y="1908033"/>
            <a:ext cx="5187957" cy="486000"/>
            <a:chOff x="0" y="0"/>
            <a:chExt cx="5532195" cy="648000"/>
          </a:xfrm>
        </p:grpSpPr>
        <p:grpSp>
          <p:nvGrpSpPr>
            <p:cNvPr id="57" name="Group 14">
              <a:extLst>
                <a:ext uri="{FF2B5EF4-FFF2-40B4-BE49-F238E27FC236}">
                  <a16:creationId xmlns:a16="http://schemas.microsoft.com/office/drawing/2014/main" id="{7D061C53-10D6-EB1F-AF48-46974297DC36}"/>
                </a:ext>
              </a:extLst>
            </p:cNvPr>
            <p:cNvGrpSpPr/>
            <p:nvPr/>
          </p:nvGrpSpPr>
          <p:grpSpPr>
            <a:xfrm>
              <a:off x="0" y="0"/>
              <a:ext cx="5532195" cy="648000"/>
              <a:chOff x="0" y="0"/>
              <a:chExt cx="1275214" cy="149369"/>
            </a:xfrm>
          </p:grpSpPr>
          <p:sp>
            <p:nvSpPr>
              <p:cNvPr id="59" name="Freeform 15">
                <a:extLst>
                  <a:ext uri="{FF2B5EF4-FFF2-40B4-BE49-F238E27FC236}">
                    <a16:creationId xmlns:a16="http://schemas.microsoft.com/office/drawing/2014/main" id="{F68E56AE-06C8-D2D6-380B-253B783FE87B}"/>
                  </a:ext>
                </a:extLst>
              </p:cNvPr>
              <p:cNvSpPr/>
              <p:nvPr/>
            </p:nvSpPr>
            <p:spPr>
              <a:xfrm>
                <a:off x="0" y="0"/>
                <a:ext cx="1275214" cy="149369"/>
              </a:xfrm>
              <a:custGeom>
                <a:avLst/>
                <a:gdLst/>
                <a:ahLst/>
                <a:cxnLst/>
                <a:rect l="l" t="t" r="r" b="b"/>
                <a:pathLst>
                  <a:path w="1275214" h="149369">
                    <a:moveTo>
                      <a:pt x="74685" y="0"/>
                    </a:moveTo>
                    <a:lnTo>
                      <a:pt x="1200530" y="0"/>
                    </a:lnTo>
                    <a:cubicBezTo>
                      <a:pt x="1220337" y="0"/>
                      <a:pt x="1239333" y="7869"/>
                      <a:pt x="1253339" y="21875"/>
                    </a:cubicBezTo>
                    <a:cubicBezTo>
                      <a:pt x="1267346" y="35881"/>
                      <a:pt x="1275214" y="54877"/>
                      <a:pt x="1275214" y="74685"/>
                    </a:cubicBezTo>
                    <a:lnTo>
                      <a:pt x="1275214" y="74685"/>
                    </a:lnTo>
                    <a:cubicBezTo>
                      <a:pt x="1275214" y="115932"/>
                      <a:pt x="1241777" y="149369"/>
                      <a:pt x="1200530" y="149369"/>
                    </a:cubicBezTo>
                    <a:lnTo>
                      <a:pt x="74685" y="149369"/>
                    </a:lnTo>
                    <a:cubicBezTo>
                      <a:pt x="33437" y="149369"/>
                      <a:pt x="0" y="115932"/>
                      <a:pt x="0" y="74685"/>
                    </a:cubicBezTo>
                    <a:lnTo>
                      <a:pt x="0" y="74685"/>
                    </a:lnTo>
                    <a:cubicBezTo>
                      <a:pt x="0" y="33437"/>
                      <a:pt x="33437" y="0"/>
                      <a:pt x="74685" y="0"/>
                    </a:cubicBezTo>
                    <a:close/>
                  </a:path>
                </a:pathLst>
              </a:custGeom>
              <a:solidFill>
                <a:srgbClr val="8878C3"/>
              </a:solidFill>
            </p:spPr>
            <p:txBody>
              <a:bodyPr/>
              <a:lstStyle/>
              <a:p>
                <a:endParaRPr lang="en-US"/>
              </a:p>
            </p:txBody>
          </p:sp>
          <p:sp>
            <p:nvSpPr>
              <p:cNvPr id="60" name="TextBox 16">
                <a:extLst>
                  <a:ext uri="{FF2B5EF4-FFF2-40B4-BE49-F238E27FC236}">
                    <a16:creationId xmlns:a16="http://schemas.microsoft.com/office/drawing/2014/main" id="{F1339975-F0E9-082A-0BA5-59F22C65139C}"/>
                  </a:ext>
                </a:extLst>
              </p:cNvPr>
              <p:cNvSpPr txBox="1"/>
              <p:nvPr/>
            </p:nvSpPr>
            <p:spPr>
              <a:xfrm>
                <a:off x="0" y="-19050"/>
                <a:ext cx="1275214" cy="168419"/>
              </a:xfrm>
              <a:prstGeom prst="rect">
                <a:avLst/>
              </a:prstGeom>
            </p:spPr>
            <p:txBody>
              <a:bodyPr lIns="53544" tIns="53544" rIns="53544" bIns="53544" rtlCol="0" anchor="ctr"/>
              <a:lstStyle/>
              <a:p>
                <a:pPr algn="ctr">
                  <a:lnSpc>
                    <a:spcPts val="1638"/>
                  </a:lnSpc>
                </a:pPr>
                <a:endParaRPr/>
              </a:p>
            </p:txBody>
          </p:sp>
        </p:grpSp>
        <p:sp>
          <p:nvSpPr>
            <p:cNvPr id="58" name="TextBox 17">
              <a:extLst>
                <a:ext uri="{FF2B5EF4-FFF2-40B4-BE49-F238E27FC236}">
                  <a16:creationId xmlns:a16="http://schemas.microsoft.com/office/drawing/2014/main" id="{B6CD725B-8DC3-F8D8-671A-A806A82FF0E0}"/>
                </a:ext>
              </a:extLst>
            </p:cNvPr>
            <p:cNvSpPr txBox="1"/>
            <p:nvPr/>
          </p:nvSpPr>
          <p:spPr>
            <a:xfrm>
              <a:off x="1514340" y="83989"/>
              <a:ext cx="2503515" cy="441922"/>
            </a:xfrm>
            <a:prstGeom prst="rect">
              <a:avLst/>
            </a:prstGeom>
          </p:spPr>
          <p:txBody>
            <a:bodyPr lIns="0" tIns="0" rIns="0" bIns="0" rtlCol="0" anchor="t">
              <a:spAutoFit/>
            </a:bodyPr>
            <a:lstStyle/>
            <a:p>
              <a:pPr algn="l">
                <a:lnSpc>
                  <a:spcPts val="2627"/>
                </a:lnSpc>
              </a:pPr>
              <a:r>
                <a:rPr lang="en-US" sz="1877" b="1" spc="330">
                  <a:solidFill>
                    <a:srgbClr val="FFFFFF"/>
                  </a:solidFill>
                  <a:latin typeface="Oswald Bold"/>
                  <a:ea typeface="Oswald Bold"/>
                  <a:cs typeface="Oswald Bold"/>
                  <a:sym typeface="Oswald Bold"/>
                </a:rPr>
                <a:t>OUR SERVICES</a:t>
              </a:r>
            </a:p>
          </p:txBody>
        </p:sp>
      </p:grpSp>
      <p:grpSp>
        <p:nvGrpSpPr>
          <p:cNvPr id="61" name="Group 28">
            <a:extLst>
              <a:ext uri="{FF2B5EF4-FFF2-40B4-BE49-F238E27FC236}">
                <a16:creationId xmlns:a16="http://schemas.microsoft.com/office/drawing/2014/main" id="{9AE15380-F0B3-02BF-FCC8-199AADDD7A58}"/>
              </a:ext>
            </a:extLst>
          </p:cNvPr>
          <p:cNvGrpSpPr/>
          <p:nvPr/>
        </p:nvGrpSpPr>
        <p:grpSpPr>
          <a:xfrm>
            <a:off x="6024289" y="2623400"/>
            <a:ext cx="5734992" cy="2762737"/>
            <a:chOff x="0" y="0"/>
            <a:chExt cx="7646656" cy="3683649"/>
          </a:xfrm>
        </p:grpSpPr>
        <p:sp>
          <p:nvSpPr>
            <p:cNvPr id="62" name="TextBox 29">
              <a:extLst>
                <a:ext uri="{FF2B5EF4-FFF2-40B4-BE49-F238E27FC236}">
                  <a16:creationId xmlns:a16="http://schemas.microsoft.com/office/drawing/2014/main" id="{E03885EA-3688-E6C6-AD6B-92B563AF1908}"/>
                </a:ext>
              </a:extLst>
            </p:cNvPr>
            <p:cNvSpPr txBox="1"/>
            <p:nvPr/>
          </p:nvSpPr>
          <p:spPr>
            <a:xfrm>
              <a:off x="94698" y="0"/>
              <a:ext cx="7551958" cy="724764"/>
            </a:xfrm>
            <a:prstGeom prst="rect">
              <a:avLst/>
            </a:prstGeom>
          </p:spPr>
          <p:txBody>
            <a:bodyPr lIns="0" tIns="0" rIns="0" bIns="0" rtlCol="0" anchor="t">
              <a:spAutoFit/>
            </a:bodyPr>
            <a:lstStyle/>
            <a:p>
              <a:pPr marL="252892" lvl="1" indent="-126446" algn="just">
                <a:lnSpc>
                  <a:spcPts val="1480"/>
                </a:lnSpc>
                <a:buFont typeface="Arial"/>
                <a:buChar char="•"/>
              </a:pPr>
              <a:r>
                <a:rPr lang="en-US" sz="1171" b="1">
                  <a:solidFill>
                    <a:srgbClr val="FFFFFF"/>
                  </a:solidFill>
                  <a:latin typeface="Open Sans Bold"/>
                  <a:ea typeface="Open Sans Bold"/>
                  <a:cs typeface="Open Sans Bold"/>
                  <a:sym typeface="Open Sans Bold"/>
                </a:rPr>
                <a:t>Technical Assistance</a:t>
              </a:r>
              <a:r>
                <a:rPr lang="en-US" sz="1171">
                  <a:solidFill>
                    <a:srgbClr val="FFFFFF"/>
                  </a:solidFill>
                  <a:latin typeface="Open Sans"/>
                  <a:ea typeface="Open Sans"/>
                  <a:cs typeface="Open Sans"/>
                  <a:sym typeface="Open Sans"/>
                </a:rPr>
                <a:t> - The identification, submission, and post-award management of federal, city, state, local, and education government contracting opportunities.</a:t>
              </a:r>
            </a:p>
          </p:txBody>
        </p:sp>
        <p:sp>
          <p:nvSpPr>
            <p:cNvPr id="63" name="TextBox 30">
              <a:extLst>
                <a:ext uri="{FF2B5EF4-FFF2-40B4-BE49-F238E27FC236}">
                  <a16:creationId xmlns:a16="http://schemas.microsoft.com/office/drawing/2014/main" id="{0325071D-B4B4-8293-C525-973A47B76DE6}"/>
                </a:ext>
              </a:extLst>
            </p:cNvPr>
            <p:cNvSpPr txBox="1"/>
            <p:nvPr/>
          </p:nvSpPr>
          <p:spPr>
            <a:xfrm>
              <a:off x="101852" y="938865"/>
              <a:ext cx="7544804" cy="525620"/>
            </a:xfrm>
            <a:prstGeom prst="rect">
              <a:avLst/>
            </a:prstGeom>
          </p:spPr>
          <p:txBody>
            <a:bodyPr lIns="0" tIns="0" rIns="0" bIns="0" rtlCol="0" anchor="t">
              <a:spAutoFit/>
            </a:bodyPr>
            <a:lstStyle/>
            <a:p>
              <a:pPr marL="253057" lvl="1" indent="-126528" algn="just">
                <a:lnSpc>
                  <a:spcPts val="1640"/>
                </a:lnSpc>
                <a:buFont typeface="Arial"/>
                <a:buChar char="•"/>
              </a:pPr>
              <a:r>
                <a:rPr lang="en-US" sz="1172" b="1">
                  <a:solidFill>
                    <a:srgbClr val="FFFFFF"/>
                  </a:solidFill>
                  <a:latin typeface="Open Sans Bold"/>
                  <a:ea typeface="Open Sans Bold"/>
                  <a:cs typeface="Open Sans Bold"/>
                  <a:sym typeface="Open Sans Bold"/>
                </a:rPr>
                <a:t>Compliance </a:t>
              </a:r>
              <a:r>
                <a:rPr lang="en-US" sz="1172">
                  <a:solidFill>
                    <a:srgbClr val="FFFFFF"/>
                  </a:solidFill>
                  <a:latin typeface="Open Sans"/>
                  <a:ea typeface="Open Sans"/>
                  <a:cs typeface="Open Sans"/>
                  <a:sym typeface="Open Sans"/>
                </a:rPr>
                <a:t>- Aids the registration of federal/state/local procurement systems and certifications.</a:t>
              </a:r>
            </a:p>
          </p:txBody>
        </p:sp>
        <p:sp>
          <p:nvSpPr>
            <p:cNvPr id="64" name="TextBox 31">
              <a:extLst>
                <a:ext uri="{FF2B5EF4-FFF2-40B4-BE49-F238E27FC236}">
                  <a16:creationId xmlns:a16="http://schemas.microsoft.com/office/drawing/2014/main" id="{B0F00D6F-3B98-0EBB-9E11-2371C5DB98F2}"/>
                </a:ext>
              </a:extLst>
            </p:cNvPr>
            <p:cNvSpPr txBox="1"/>
            <p:nvPr/>
          </p:nvSpPr>
          <p:spPr>
            <a:xfrm>
              <a:off x="0" y="1678587"/>
              <a:ext cx="7646656" cy="525620"/>
            </a:xfrm>
            <a:prstGeom prst="rect">
              <a:avLst/>
            </a:prstGeom>
          </p:spPr>
          <p:txBody>
            <a:bodyPr lIns="0" tIns="0" rIns="0" bIns="0" rtlCol="0" anchor="t">
              <a:spAutoFit/>
            </a:bodyPr>
            <a:lstStyle/>
            <a:p>
              <a:pPr marL="253057" lvl="1" indent="-126528" algn="just">
                <a:lnSpc>
                  <a:spcPts val="1640"/>
                </a:lnSpc>
                <a:buFont typeface="Arial"/>
                <a:buChar char="•"/>
              </a:pPr>
              <a:r>
                <a:rPr lang="en-US" sz="1172" b="1" spc="7">
                  <a:solidFill>
                    <a:srgbClr val="FFFFFF"/>
                  </a:solidFill>
                  <a:latin typeface="Open Sans Bold"/>
                  <a:ea typeface="Open Sans Bold"/>
                  <a:cs typeface="Open Sans Bold"/>
                  <a:sym typeface="Open Sans Bold"/>
                </a:rPr>
                <a:t>Bid-Matching </a:t>
              </a:r>
              <a:r>
                <a:rPr lang="en-US" sz="1172" spc="7">
                  <a:solidFill>
                    <a:srgbClr val="FFFFFF"/>
                  </a:solidFill>
                  <a:latin typeface="Open Sans"/>
                  <a:ea typeface="Open Sans"/>
                  <a:cs typeface="Open Sans"/>
                  <a:sym typeface="Open Sans"/>
                </a:rPr>
                <a:t>- We provide access to federal, city, state, local and education government opportunities available for bid.</a:t>
              </a:r>
            </a:p>
          </p:txBody>
        </p:sp>
        <p:sp>
          <p:nvSpPr>
            <p:cNvPr id="65" name="TextBox 32">
              <a:extLst>
                <a:ext uri="{FF2B5EF4-FFF2-40B4-BE49-F238E27FC236}">
                  <a16:creationId xmlns:a16="http://schemas.microsoft.com/office/drawing/2014/main" id="{50552E1F-0BDE-076B-8F53-776FE3FAF7AC}"/>
                </a:ext>
              </a:extLst>
            </p:cNvPr>
            <p:cNvSpPr txBox="1"/>
            <p:nvPr/>
          </p:nvSpPr>
          <p:spPr>
            <a:xfrm>
              <a:off x="29858" y="3158029"/>
              <a:ext cx="7616798" cy="525620"/>
            </a:xfrm>
            <a:prstGeom prst="rect">
              <a:avLst/>
            </a:prstGeom>
          </p:spPr>
          <p:txBody>
            <a:bodyPr lIns="0" tIns="0" rIns="0" bIns="0" rtlCol="0" anchor="t">
              <a:spAutoFit/>
            </a:bodyPr>
            <a:lstStyle/>
            <a:p>
              <a:pPr marL="253057" lvl="1" indent="-126528" algn="just">
                <a:lnSpc>
                  <a:spcPts val="1640"/>
                </a:lnSpc>
                <a:buFont typeface="Arial"/>
                <a:buChar char="•"/>
              </a:pPr>
              <a:r>
                <a:rPr lang="en-US" sz="1172" b="1">
                  <a:solidFill>
                    <a:srgbClr val="FFFFFF"/>
                  </a:solidFill>
                  <a:latin typeface="Open Sans Bold"/>
                  <a:ea typeface="Open Sans Bold"/>
                  <a:cs typeface="Open Sans Bold"/>
                  <a:sym typeface="Open Sans Bold"/>
                </a:rPr>
                <a:t>Training</a:t>
              </a:r>
              <a:r>
                <a:rPr lang="en-US" sz="1172">
                  <a:solidFill>
                    <a:srgbClr val="FFFFFF"/>
                  </a:solidFill>
                  <a:latin typeface="Open Sans"/>
                  <a:ea typeface="Open Sans"/>
                  <a:cs typeface="Open Sans"/>
                  <a:sym typeface="Open Sans"/>
                </a:rPr>
                <a:t> - SC APEX offers on-demand and virtual training for your whole team. New employees? No problem.</a:t>
              </a:r>
            </a:p>
          </p:txBody>
        </p:sp>
        <p:sp>
          <p:nvSpPr>
            <p:cNvPr id="66" name="TextBox 33">
              <a:extLst>
                <a:ext uri="{FF2B5EF4-FFF2-40B4-BE49-F238E27FC236}">
                  <a16:creationId xmlns:a16="http://schemas.microsoft.com/office/drawing/2014/main" id="{78B6AD6C-BEB5-90FF-863E-BAA0011A1DB6}"/>
                </a:ext>
              </a:extLst>
            </p:cNvPr>
            <p:cNvSpPr txBox="1"/>
            <p:nvPr/>
          </p:nvSpPr>
          <p:spPr>
            <a:xfrm>
              <a:off x="58137" y="2418308"/>
              <a:ext cx="7588520" cy="525620"/>
            </a:xfrm>
            <a:prstGeom prst="rect">
              <a:avLst/>
            </a:prstGeom>
          </p:spPr>
          <p:txBody>
            <a:bodyPr lIns="0" tIns="0" rIns="0" bIns="0" rtlCol="0" anchor="t">
              <a:spAutoFit/>
            </a:bodyPr>
            <a:lstStyle/>
            <a:p>
              <a:pPr marL="253057" lvl="1" indent="-126528" algn="just">
                <a:lnSpc>
                  <a:spcPts val="1640"/>
                </a:lnSpc>
                <a:buFont typeface="Arial"/>
                <a:buChar char="•"/>
              </a:pPr>
              <a:r>
                <a:rPr lang="en-US" sz="1172" b="1">
                  <a:solidFill>
                    <a:srgbClr val="FFFFFF"/>
                  </a:solidFill>
                  <a:latin typeface="Open Sans Bold"/>
                  <a:ea typeface="Open Sans Bold"/>
                  <a:cs typeface="Open Sans Bold"/>
                  <a:sym typeface="Open Sans Bold"/>
                </a:rPr>
                <a:t>Relationships</a:t>
              </a:r>
              <a:r>
                <a:rPr lang="en-US" sz="1172">
                  <a:solidFill>
                    <a:srgbClr val="FFFFFF"/>
                  </a:solidFill>
                  <a:latin typeface="Open Sans"/>
                  <a:ea typeface="Open Sans"/>
                  <a:cs typeface="Open Sans"/>
                  <a:sym typeface="Open Sans"/>
                </a:rPr>
                <a:t> - Marketing and relationship assistance for selling your products/services to government and prime/subcontractors.</a:t>
              </a:r>
            </a:p>
          </p:txBody>
        </p:sp>
      </p:grpSp>
    </p:spTree>
    <p:extLst>
      <p:ext uri="{BB962C8B-B14F-4D97-AF65-F5344CB8AC3E}">
        <p14:creationId xmlns:p14="http://schemas.microsoft.com/office/powerpoint/2010/main" val="27983084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49C023-BB0C-D779-9A56-466AD1EEE55D}"/>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7DFBA565-2A28-BC46-294D-A5625BC8FFC4}"/>
              </a:ext>
            </a:extLst>
          </p:cNvPr>
          <p:cNvSpPr>
            <a:spLocks noGrp="1"/>
          </p:cNvSpPr>
          <p:nvPr>
            <p:ph type="title"/>
          </p:nvPr>
        </p:nvSpPr>
        <p:spPr>
          <a:xfrm>
            <a:off x="0" y="0"/>
            <a:ext cx="12192000" cy="1325563"/>
          </a:xfrm>
          <a:solidFill>
            <a:srgbClr val="7030A0"/>
          </a:solidFill>
        </p:spPr>
        <p:txBody>
          <a:bodyPr>
            <a:normAutofit/>
          </a:bodyPr>
          <a:lstStyle/>
          <a:p>
            <a:pPr algn="ctr"/>
            <a:r>
              <a:rPr lang="en-US" sz="4000"/>
              <a:t>Are You Maximizing Your Growth Potential with Government Opportunities?</a:t>
            </a:r>
          </a:p>
        </p:txBody>
      </p:sp>
      <p:grpSp>
        <p:nvGrpSpPr>
          <p:cNvPr id="7" name="Group 4">
            <a:extLst>
              <a:ext uri="{FF2B5EF4-FFF2-40B4-BE49-F238E27FC236}">
                <a16:creationId xmlns:a16="http://schemas.microsoft.com/office/drawing/2014/main" id="{7DCA6C75-2A48-108A-E7C1-E3119732129B}"/>
              </a:ext>
            </a:extLst>
          </p:cNvPr>
          <p:cNvGrpSpPr>
            <a:grpSpLocks noChangeAspect="1"/>
          </p:cNvGrpSpPr>
          <p:nvPr/>
        </p:nvGrpSpPr>
        <p:grpSpPr>
          <a:xfrm>
            <a:off x="1049840" y="3544869"/>
            <a:ext cx="1126533" cy="1126533"/>
            <a:chOff x="0" y="0"/>
            <a:chExt cx="704850" cy="704850"/>
          </a:xfrm>
        </p:grpSpPr>
        <p:sp>
          <p:nvSpPr>
            <p:cNvPr id="8" name="Freeform 5">
              <a:extLst>
                <a:ext uri="{FF2B5EF4-FFF2-40B4-BE49-F238E27FC236}">
                  <a16:creationId xmlns:a16="http://schemas.microsoft.com/office/drawing/2014/main" id="{79BC6737-F2A4-D42C-B2ED-DB72FAD5096E}"/>
                </a:ext>
              </a:extLst>
            </p:cNvPr>
            <p:cNvSpPr/>
            <p:nvPr/>
          </p:nvSpPr>
          <p:spPr>
            <a:xfrm>
              <a:off x="0" y="0"/>
              <a:ext cx="704850" cy="704977"/>
            </a:xfrm>
            <a:custGeom>
              <a:avLst/>
              <a:gdLst/>
              <a:ahLst/>
              <a:cxnLst/>
              <a:rect l="l" t="t" r="r" b="b"/>
              <a:pathLst>
                <a:path w="704850" h="704977">
                  <a:moveTo>
                    <a:pt x="428752" y="58039"/>
                  </a:moveTo>
                  <a:lnTo>
                    <a:pt x="424307" y="68072"/>
                  </a:lnTo>
                  <a:cubicBezTo>
                    <a:pt x="424307" y="73660"/>
                    <a:pt x="428752" y="78105"/>
                    <a:pt x="434340" y="78105"/>
                  </a:cubicBezTo>
                  <a:lnTo>
                    <a:pt x="598043" y="78105"/>
                  </a:lnTo>
                  <a:lnTo>
                    <a:pt x="602488" y="68072"/>
                  </a:lnTo>
                  <a:cubicBezTo>
                    <a:pt x="602488" y="62484"/>
                    <a:pt x="598043" y="58039"/>
                    <a:pt x="592455" y="58039"/>
                  </a:cubicBezTo>
                  <a:close/>
                  <a:moveTo>
                    <a:pt x="125476" y="78994"/>
                  </a:moveTo>
                  <a:lnTo>
                    <a:pt x="119761" y="91821"/>
                  </a:lnTo>
                  <a:cubicBezTo>
                    <a:pt x="119761" y="98933"/>
                    <a:pt x="125476" y="104648"/>
                    <a:pt x="139700" y="104648"/>
                  </a:cubicBezTo>
                  <a:lnTo>
                    <a:pt x="145415" y="91821"/>
                  </a:lnTo>
                  <a:cubicBezTo>
                    <a:pt x="145415" y="84709"/>
                    <a:pt x="139700" y="78994"/>
                    <a:pt x="125476" y="78994"/>
                  </a:cubicBezTo>
                  <a:close/>
                  <a:moveTo>
                    <a:pt x="186436" y="78994"/>
                  </a:moveTo>
                  <a:lnTo>
                    <a:pt x="180721" y="91821"/>
                  </a:lnTo>
                  <a:cubicBezTo>
                    <a:pt x="180721" y="98933"/>
                    <a:pt x="186436" y="104648"/>
                    <a:pt x="200660" y="104648"/>
                  </a:cubicBezTo>
                  <a:lnTo>
                    <a:pt x="206375" y="91821"/>
                  </a:lnTo>
                  <a:cubicBezTo>
                    <a:pt x="206375" y="84709"/>
                    <a:pt x="200660" y="78994"/>
                    <a:pt x="186436" y="78994"/>
                  </a:cubicBezTo>
                  <a:close/>
                  <a:moveTo>
                    <a:pt x="247396" y="78994"/>
                  </a:moveTo>
                  <a:lnTo>
                    <a:pt x="241681" y="91821"/>
                  </a:lnTo>
                  <a:cubicBezTo>
                    <a:pt x="241681" y="98933"/>
                    <a:pt x="247396" y="104648"/>
                    <a:pt x="261620" y="104648"/>
                  </a:cubicBezTo>
                  <a:lnTo>
                    <a:pt x="267335" y="91821"/>
                  </a:lnTo>
                  <a:cubicBezTo>
                    <a:pt x="267335" y="84709"/>
                    <a:pt x="261620" y="78994"/>
                    <a:pt x="247396" y="78994"/>
                  </a:cubicBezTo>
                  <a:close/>
                  <a:moveTo>
                    <a:pt x="428752" y="102616"/>
                  </a:moveTo>
                  <a:lnTo>
                    <a:pt x="424307" y="112649"/>
                  </a:lnTo>
                  <a:cubicBezTo>
                    <a:pt x="424307" y="118237"/>
                    <a:pt x="428752" y="122682"/>
                    <a:pt x="434340" y="122682"/>
                  </a:cubicBezTo>
                  <a:lnTo>
                    <a:pt x="598043" y="122682"/>
                  </a:lnTo>
                  <a:lnTo>
                    <a:pt x="602488" y="112649"/>
                  </a:lnTo>
                  <a:cubicBezTo>
                    <a:pt x="602488" y="107061"/>
                    <a:pt x="598043" y="102616"/>
                    <a:pt x="592455" y="102616"/>
                  </a:cubicBezTo>
                  <a:close/>
                  <a:moveTo>
                    <a:pt x="305689" y="20066"/>
                  </a:moveTo>
                  <a:cubicBezTo>
                    <a:pt x="310642" y="20066"/>
                    <a:pt x="316230" y="26543"/>
                    <a:pt x="316230" y="35941"/>
                  </a:cubicBezTo>
                  <a:lnTo>
                    <a:pt x="316230" y="144780"/>
                  </a:lnTo>
                  <a:cubicBezTo>
                    <a:pt x="316230" y="154178"/>
                    <a:pt x="310642" y="160655"/>
                    <a:pt x="305689" y="160655"/>
                  </a:cubicBezTo>
                  <a:lnTo>
                    <a:pt x="184277" y="160655"/>
                  </a:lnTo>
                  <a:cubicBezTo>
                    <a:pt x="182245" y="160655"/>
                    <a:pt x="180213" y="161290"/>
                    <a:pt x="178562" y="162433"/>
                  </a:cubicBezTo>
                  <a:lnTo>
                    <a:pt x="98552" y="218186"/>
                  </a:lnTo>
                  <a:lnTo>
                    <a:pt x="109093" y="172847"/>
                  </a:lnTo>
                  <a:cubicBezTo>
                    <a:pt x="109728" y="169926"/>
                    <a:pt x="109093" y="166751"/>
                    <a:pt x="107188" y="164338"/>
                  </a:cubicBezTo>
                  <a:lnTo>
                    <a:pt x="102362" y="160528"/>
                  </a:lnTo>
                  <a:lnTo>
                    <a:pt x="81407" y="160528"/>
                  </a:lnTo>
                  <a:cubicBezTo>
                    <a:pt x="76454" y="160528"/>
                    <a:pt x="70866" y="154051"/>
                    <a:pt x="70866" y="144653"/>
                  </a:cubicBezTo>
                  <a:lnTo>
                    <a:pt x="70866" y="35941"/>
                  </a:lnTo>
                  <a:lnTo>
                    <a:pt x="76454" y="20066"/>
                  </a:lnTo>
                  <a:close/>
                  <a:moveTo>
                    <a:pt x="625475" y="20066"/>
                  </a:moveTo>
                  <a:cubicBezTo>
                    <a:pt x="630428" y="20066"/>
                    <a:pt x="636016" y="26543"/>
                    <a:pt x="636016" y="35941"/>
                  </a:cubicBezTo>
                  <a:lnTo>
                    <a:pt x="636016" y="144780"/>
                  </a:lnTo>
                  <a:cubicBezTo>
                    <a:pt x="636016" y="154178"/>
                    <a:pt x="630428" y="160655"/>
                    <a:pt x="625475" y="160655"/>
                  </a:cubicBezTo>
                  <a:lnTo>
                    <a:pt x="607568" y="160655"/>
                  </a:lnTo>
                  <a:cubicBezTo>
                    <a:pt x="604520" y="160655"/>
                    <a:pt x="601599" y="162052"/>
                    <a:pt x="599694" y="164465"/>
                  </a:cubicBezTo>
                  <a:lnTo>
                    <a:pt x="597027" y="169926"/>
                  </a:lnTo>
                  <a:lnTo>
                    <a:pt x="608203" y="218186"/>
                  </a:lnTo>
                  <a:lnTo>
                    <a:pt x="528193" y="162433"/>
                  </a:lnTo>
                  <a:cubicBezTo>
                    <a:pt x="526542" y="161290"/>
                    <a:pt x="524510" y="160655"/>
                    <a:pt x="522478" y="160655"/>
                  </a:cubicBezTo>
                  <a:lnTo>
                    <a:pt x="401320" y="160655"/>
                  </a:lnTo>
                  <a:cubicBezTo>
                    <a:pt x="396367" y="160655"/>
                    <a:pt x="390779" y="154178"/>
                    <a:pt x="390779" y="144780"/>
                  </a:cubicBezTo>
                  <a:lnTo>
                    <a:pt x="390779" y="35941"/>
                  </a:lnTo>
                  <a:lnTo>
                    <a:pt x="396367" y="20066"/>
                  </a:lnTo>
                  <a:close/>
                  <a:moveTo>
                    <a:pt x="81407" y="0"/>
                  </a:moveTo>
                  <a:cubicBezTo>
                    <a:pt x="64516" y="0"/>
                    <a:pt x="50800" y="16129"/>
                    <a:pt x="50800" y="35941"/>
                  </a:cubicBezTo>
                  <a:lnTo>
                    <a:pt x="50800" y="144780"/>
                  </a:lnTo>
                  <a:cubicBezTo>
                    <a:pt x="50800" y="164592"/>
                    <a:pt x="64516" y="180721"/>
                    <a:pt x="81407" y="180721"/>
                  </a:cubicBezTo>
                  <a:lnTo>
                    <a:pt x="86741" y="180721"/>
                  </a:lnTo>
                  <a:lnTo>
                    <a:pt x="73152" y="239141"/>
                  </a:lnTo>
                  <a:cubicBezTo>
                    <a:pt x="72263" y="243205"/>
                    <a:pt x="73914" y="247396"/>
                    <a:pt x="77343" y="249682"/>
                  </a:cubicBezTo>
                  <a:lnTo>
                    <a:pt x="81026" y="251460"/>
                  </a:lnTo>
                  <a:lnTo>
                    <a:pt x="86995" y="250825"/>
                  </a:lnTo>
                  <a:lnTo>
                    <a:pt x="187452" y="180721"/>
                  </a:lnTo>
                  <a:lnTo>
                    <a:pt x="305689" y="180721"/>
                  </a:lnTo>
                  <a:cubicBezTo>
                    <a:pt x="322580" y="180721"/>
                    <a:pt x="336296" y="164592"/>
                    <a:pt x="336296" y="144780"/>
                  </a:cubicBezTo>
                  <a:lnTo>
                    <a:pt x="336296" y="35941"/>
                  </a:lnTo>
                  <a:cubicBezTo>
                    <a:pt x="336296" y="16129"/>
                    <a:pt x="322580" y="0"/>
                    <a:pt x="305689" y="0"/>
                  </a:cubicBezTo>
                  <a:close/>
                  <a:moveTo>
                    <a:pt x="401320" y="0"/>
                  </a:moveTo>
                  <a:cubicBezTo>
                    <a:pt x="384429" y="0"/>
                    <a:pt x="370713" y="16129"/>
                    <a:pt x="370713" y="35941"/>
                  </a:cubicBezTo>
                  <a:lnTo>
                    <a:pt x="370713" y="144780"/>
                  </a:lnTo>
                  <a:cubicBezTo>
                    <a:pt x="370713" y="164592"/>
                    <a:pt x="384429" y="180721"/>
                    <a:pt x="401320" y="180721"/>
                  </a:cubicBezTo>
                  <a:lnTo>
                    <a:pt x="519430" y="180721"/>
                  </a:lnTo>
                  <a:lnTo>
                    <a:pt x="618236" y="249682"/>
                  </a:lnTo>
                  <a:cubicBezTo>
                    <a:pt x="620014" y="250825"/>
                    <a:pt x="621919" y="251460"/>
                    <a:pt x="623951" y="251460"/>
                  </a:cubicBezTo>
                  <a:lnTo>
                    <a:pt x="627888" y="250825"/>
                  </a:lnTo>
                  <a:lnTo>
                    <a:pt x="634619" y="243205"/>
                  </a:lnTo>
                  <a:lnTo>
                    <a:pt x="620141" y="180721"/>
                  </a:lnTo>
                  <a:lnTo>
                    <a:pt x="625475" y="180721"/>
                  </a:lnTo>
                  <a:cubicBezTo>
                    <a:pt x="642366" y="180721"/>
                    <a:pt x="656082" y="164592"/>
                    <a:pt x="656082" y="144780"/>
                  </a:cubicBezTo>
                  <a:lnTo>
                    <a:pt x="656082" y="35941"/>
                  </a:lnTo>
                  <a:cubicBezTo>
                    <a:pt x="656082" y="16129"/>
                    <a:pt x="642366" y="0"/>
                    <a:pt x="625475" y="0"/>
                  </a:cubicBezTo>
                  <a:close/>
                  <a:moveTo>
                    <a:pt x="539496" y="270764"/>
                  </a:moveTo>
                  <a:cubicBezTo>
                    <a:pt x="569214" y="270764"/>
                    <a:pt x="593344" y="294894"/>
                    <a:pt x="593344" y="324612"/>
                  </a:cubicBezTo>
                  <a:cubicBezTo>
                    <a:pt x="593344" y="354330"/>
                    <a:pt x="569214" y="378460"/>
                    <a:pt x="539496" y="378460"/>
                  </a:cubicBezTo>
                  <a:cubicBezTo>
                    <a:pt x="509778" y="378460"/>
                    <a:pt x="485648" y="354330"/>
                    <a:pt x="485648" y="324612"/>
                  </a:cubicBezTo>
                  <a:cubicBezTo>
                    <a:pt x="485648" y="294894"/>
                    <a:pt x="509778" y="270764"/>
                    <a:pt x="539496" y="270764"/>
                  </a:cubicBezTo>
                  <a:close/>
                  <a:moveTo>
                    <a:pt x="167386" y="270764"/>
                  </a:moveTo>
                  <a:cubicBezTo>
                    <a:pt x="197104" y="270764"/>
                    <a:pt x="221234" y="294894"/>
                    <a:pt x="221234" y="324612"/>
                  </a:cubicBezTo>
                  <a:cubicBezTo>
                    <a:pt x="221234" y="354330"/>
                    <a:pt x="197104" y="378460"/>
                    <a:pt x="167386" y="378460"/>
                  </a:cubicBezTo>
                  <a:cubicBezTo>
                    <a:pt x="137668" y="378460"/>
                    <a:pt x="113538" y="354330"/>
                    <a:pt x="113538" y="324612"/>
                  </a:cubicBezTo>
                  <a:cubicBezTo>
                    <a:pt x="113538" y="294894"/>
                    <a:pt x="137668" y="270764"/>
                    <a:pt x="167386" y="270764"/>
                  </a:cubicBezTo>
                  <a:cubicBezTo>
                    <a:pt x="167386" y="270764"/>
                    <a:pt x="167386" y="270764"/>
                    <a:pt x="167386" y="270764"/>
                  </a:cubicBezTo>
                  <a:close/>
                  <a:moveTo>
                    <a:pt x="539496" y="250698"/>
                  </a:moveTo>
                  <a:cubicBezTo>
                    <a:pt x="498729" y="250698"/>
                    <a:pt x="465709" y="283845"/>
                    <a:pt x="465709" y="324485"/>
                  </a:cubicBezTo>
                  <a:cubicBezTo>
                    <a:pt x="465709" y="365125"/>
                    <a:pt x="498856" y="398272"/>
                    <a:pt x="539496" y="398272"/>
                  </a:cubicBezTo>
                  <a:cubicBezTo>
                    <a:pt x="580136" y="398272"/>
                    <a:pt x="613283" y="365125"/>
                    <a:pt x="613283" y="324485"/>
                  </a:cubicBezTo>
                  <a:cubicBezTo>
                    <a:pt x="613283" y="283845"/>
                    <a:pt x="580136" y="250698"/>
                    <a:pt x="539496" y="250698"/>
                  </a:cubicBezTo>
                  <a:close/>
                  <a:moveTo>
                    <a:pt x="167386" y="250698"/>
                  </a:moveTo>
                  <a:cubicBezTo>
                    <a:pt x="126619" y="250698"/>
                    <a:pt x="93599" y="283845"/>
                    <a:pt x="93599" y="324485"/>
                  </a:cubicBezTo>
                  <a:cubicBezTo>
                    <a:pt x="93599" y="365125"/>
                    <a:pt x="126746" y="398272"/>
                    <a:pt x="167386" y="398272"/>
                  </a:cubicBezTo>
                  <a:cubicBezTo>
                    <a:pt x="208026" y="398272"/>
                    <a:pt x="241300" y="365252"/>
                    <a:pt x="241300" y="324612"/>
                  </a:cubicBezTo>
                  <a:cubicBezTo>
                    <a:pt x="241300" y="283972"/>
                    <a:pt x="208153" y="250825"/>
                    <a:pt x="167513" y="250825"/>
                  </a:cubicBezTo>
                  <a:close/>
                  <a:moveTo>
                    <a:pt x="530733" y="600456"/>
                  </a:moveTo>
                  <a:lnTo>
                    <a:pt x="532638" y="607695"/>
                  </a:lnTo>
                  <a:lnTo>
                    <a:pt x="526669" y="609346"/>
                  </a:lnTo>
                  <a:lnTo>
                    <a:pt x="530733" y="600456"/>
                  </a:lnTo>
                  <a:close/>
                  <a:moveTo>
                    <a:pt x="124333" y="425577"/>
                  </a:moveTo>
                  <a:cubicBezTo>
                    <a:pt x="129540" y="425577"/>
                    <a:pt x="134620" y="426212"/>
                    <a:pt x="139827" y="427609"/>
                  </a:cubicBezTo>
                  <a:cubicBezTo>
                    <a:pt x="157480" y="432308"/>
                    <a:pt x="171069" y="446151"/>
                    <a:pt x="182626" y="471297"/>
                  </a:cubicBezTo>
                  <a:lnTo>
                    <a:pt x="232791" y="580136"/>
                  </a:lnTo>
                  <a:cubicBezTo>
                    <a:pt x="234315" y="583311"/>
                    <a:pt x="237363" y="585597"/>
                    <a:pt x="240919" y="585851"/>
                  </a:cubicBezTo>
                  <a:lnTo>
                    <a:pt x="342900" y="596265"/>
                  </a:lnTo>
                  <a:cubicBezTo>
                    <a:pt x="353822" y="597408"/>
                    <a:pt x="361696" y="607187"/>
                    <a:pt x="360553" y="617982"/>
                  </a:cubicBezTo>
                  <a:cubicBezTo>
                    <a:pt x="359537" y="628142"/>
                    <a:pt x="350901" y="635762"/>
                    <a:pt x="340868" y="635762"/>
                  </a:cubicBezTo>
                  <a:cubicBezTo>
                    <a:pt x="340233" y="635762"/>
                    <a:pt x="339471" y="635762"/>
                    <a:pt x="338836" y="635635"/>
                  </a:cubicBezTo>
                  <a:lnTo>
                    <a:pt x="221742" y="623697"/>
                  </a:lnTo>
                  <a:cubicBezTo>
                    <a:pt x="221488" y="623697"/>
                    <a:pt x="221361" y="623697"/>
                    <a:pt x="221107" y="623697"/>
                  </a:cubicBezTo>
                  <a:lnTo>
                    <a:pt x="207010" y="618998"/>
                  </a:lnTo>
                  <a:lnTo>
                    <a:pt x="182880" y="566801"/>
                  </a:lnTo>
                  <a:cubicBezTo>
                    <a:pt x="181229" y="563245"/>
                    <a:pt x="177673" y="560959"/>
                    <a:pt x="173736" y="560959"/>
                  </a:cubicBezTo>
                  <a:cubicBezTo>
                    <a:pt x="173482" y="560959"/>
                    <a:pt x="173228" y="560959"/>
                    <a:pt x="172847" y="560959"/>
                  </a:cubicBezTo>
                  <a:lnTo>
                    <a:pt x="165100" y="564261"/>
                  </a:lnTo>
                  <a:lnTo>
                    <a:pt x="139573" y="659511"/>
                  </a:lnTo>
                  <a:cubicBezTo>
                    <a:pt x="139319" y="660400"/>
                    <a:pt x="139192" y="661289"/>
                    <a:pt x="139192" y="662051"/>
                  </a:cubicBezTo>
                  <a:lnTo>
                    <a:pt x="139192" y="686689"/>
                  </a:lnTo>
                  <a:lnTo>
                    <a:pt x="20066" y="686689"/>
                  </a:lnTo>
                  <a:lnTo>
                    <a:pt x="20066" y="653161"/>
                  </a:lnTo>
                  <a:cubicBezTo>
                    <a:pt x="20066" y="646176"/>
                    <a:pt x="20828" y="640334"/>
                    <a:pt x="22606" y="633476"/>
                  </a:cubicBezTo>
                  <a:lnTo>
                    <a:pt x="66421" y="469900"/>
                  </a:lnTo>
                  <a:cubicBezTo>
                    <a:pt x="70485" y="454533"/>
                    <a:pt x="80518" y="441579"/>
                    <a:pt x="94361" y="433578"/>
                  </a:cubicBezTo>
                  <a:cubicBezTo>
                    <a:pt x="103632" y="428244"/>
                    <a:pt x="113919" y="425450"/>
                    <a:pt x="124333" y="425450"/>
                  </a:cubicBezTo>
                  <a:close/>
                  <a:moveTo>
                    <a:pt x="582549" y="425577"/>
                  </a:moveTo>
                  <a:cubicBezTo>
                    <a:pt x="592963" y="425577"/>
                    <a:pt x="603250" y="428371"/>
                    <a:pt x="612521" y="433705"/>
                  </a:cubicBezTo>
                  <a:cubicBezTo>
                    <a:pt x="626364" y="441706"/>
                    <a:pt x="636397" y="454660"/>
                    <a:pt x="640461" y="470027"/>
                  </a:cubicBezTo>
                  <a:lnTo>
                    <a:pt x="684276" y="633603"/>
                  </a:lnTo>
                  <a:cubicBezTo>
                    <a:pt x="686054" y="640334"/>
                    <a:pt x="686816" y="646176"/>
                    <a:pt x="686816" y="653288"/>
                  </a:cubicBezTo>
                  <a:lnTo>
                    <a:pt x="686816" y="687070"/>
                  </a:lnTo>
                  <a:lnTo>
                    <a:pt x="567690" y="687070"/>
                  </a:lnTo>
                  <a:lnTo>
                    <a:pt x="567690" y="680720"/>
                  </a:lnTo>
                  <a:lnTo>
                    <a:pt x="590931" y="674370"/>
                  </a:lnTo>
                  <a:cubicBezTo>
                    <a:pt x="605536" y="671195"/>
                    <a:pt x="616966" y="660273"/>
                    <a:pt x="620903" y="645922"/>
                  </a:cubicBezTo>
                  <a:lnTo>
                    <a:pt x="641731" y="569214"/>
                  </a:lnTo>
                  <a:cubicBezTo>
                    <a:pt x="643128" y="563880"/>
                    <a:pt x="640080" y="558419"/>
                    <a:pt x="634746" y="556895"/>
                  </a:cubicBezTo>
                  <a:lnTo>
                    <a:pt x="623951" y="558546"/>
                  </a:lnTo>
                  <a:lnTo>
                    <a:pt x="601726" y="640588"/>
                  </a:lnTo>
                  <a:cubicBezTo>
                    <a:pt x="599694" y="647827"/>
                    <a:pt x="593979" y="653288"/>
                    <a:pt x="586613" y="654812"/>
                  </a:cubicBezTo>
                  <a:lnTo>
                    <a:pt x="586359" y="654812"/>
                  </a:lnTo>
                  <a:lnTo>
                    <a:pt x="472567" y="686181"/>
                  </a:lnTo>
                  <a:cubicBezTo>
                    <a:pt x="470789" y="686689"/>
                    <a:pt x="469011" y="686943"/>
                    <a:pt x="467233" y="686943"/>
                  </a:cubicBezTo>
                  <a:cubicBezTo>
                    <a:pt x="458597" y="686943"/>
                    <a:pt x="450469" y="681228"/>
                    <a:pt x="448056" y="672338"/>
                  </a:cubicBezTo>
                  <a:cubicBezTo>
                    <a:pt x="445135" y="661797"/>
                    <a:pt x="451358" y="650875"/>
                    <a:pt x="461899" y="647954"/>
                  </a:cubicBezTo>
                  <a:lnTo>
                    <a:pt x="566293" y="619252"/>
                  </a:lnTo>
                  <a:lnTo>
                    <a:pt x="599440" y="496951"/>
                  </a:lnTo>
                  <a:cubicBezTo>
                    <a:pt x="600837" y="491617"/>
                    <a:pt x="597789" y="486156"/>
                    <a:pt x="592455" y="484632"/>
                  </a:cubicBezTo>
                  <a:lnTo>
                    <a:pt x="581660" y="486283"/>
                  </a:lnTo>
                  <a:lnTo>
                    <a:pt x="551180" y="598424"/>
                  </a:lnTo>
                  <a:lnTo>
                    <a:pt x="543179" y="568452"/>
                  </a:lnTo>
                  <a:cubicBezTo>
                    <a:pt x="543179" y="568452"/>
                    <a:pt x="543179" y="568452"/>
                    <a:pt x="543179" y="568325"/>
                  </a:cubicBezTo>
                  <a:lnTo>
                    <a:pt x="539115" y="553212"/>
                  </a:lnTo>
                  <a:cubicBezTo>
                    <a:pt x="537972" y="548767"/>
                    <a:pt x="533908" y="545846"/>
                    <a:pt x="529463" y="545846"/>
                  </a:cubicBezTo>
                  <a:cubicBezTo>
                    <a:pt x="528574" y="545846"/>
                    <a:pt x="527685" y="545973"/>
                    <a:pt x="526923" y="546227"/>
                  </a:cubicBezTo>
                  <a:lnTo>
                    <a:pt x="518414" y="553212"/>
                  </a:lnTo>
                  <a:lnTo>
                    <a:pt x="522986" y="570103"/>
                  </a:lnTo>
                  <a:lnTo>
                    <a:pt x="503555" y="612267"/>
                  </a:lnTo>
                  <a:cubicBezTo>
                    <a:pt x="502920" y="613791"/>
                    <a:pt x="502031" y="615188"/>
                    <a:pt x="501015" y="616458"/>
                  </a:cubicBezTo>
                  <a:lnTo>
                    <a:pt x="467233" y="625729"/>
                  </a:lnTo>
                  <a:lnTo>
                    <a:pt x="375920" y="635000"/>
                  </a:lnTo>
                  <a:cubicBezTo>
                    <a:pt x="378333" y="630555"/>
                    <a:pt x="379984" y="625475"/>
                    <a:pt x="380492" y="620141"/>
                  </a:cubicBezTo>
                  <a:lnTo>
                    <a:pt x="374777" y="595249"/>
                  </a:lnTo>
                  <a:lnTo>
                    <a:pt x="466090" y="585978"/>
                  </a:lnTo>
                  <a:cubicBezTo>
                    <a:pt x="469646" y="585597"/>
                    <a:pt x="472694" y="583438"/>
                    <a:pt x="474218" y="580263"/>
                  </a:cubicBezTo>
                  <a:lnTo>
                    <a:pt x="519049" y="483108"/>
                  </a:lnTo>
                  <a:cubicBezTo>
                    <a:pt x="530479" y="458216"/>
                    <a:pt x="541401" y="434721"/>
                    <a:pt x="567182" y="427736"/>
                  </a:cubicBezTo>
                  <a:cubicBezTo>
                    <a:pt x="572262" y="426339"/>
                    <a:pt x="577469" y="425704"/>
                    <a:pt x="582676" y="425704"/>
                  </a:cubicBezTo>
                  <a:close/>
                  <a:moveTo>
                    <a:pt x="582549" y="405511"/>
                  </a:moveTo>
                  <a:cubicBezTo>
                    <a:pt x="575691" y="405511"/>
                    <a:pt x="568706" y="406400"/>
                    <a:pt x="561848" y="408305"/>
                  </a:cubicBezTo>
                  <a:cubicBezTo>
                    <a:pt x="526923" y="417703"/>
                    <a:pt x="512953" y="447929"/>
                    <a:pt x="500634" y="474726"/>
                  </a:cubicBezTo>
                  <a:lnTo>
                    <a:pt x="458216" y="566674"/>
                  </a:lnTo>
                  <a:lnTo>
                    <a:pt x="361823" y="576453"/>
                  </a:lnTo>
                  <a:cubicBezTo>
                    <a:pt x="358902" y="576707"/>
                    <a:pt x="356108" y="577342"/>
                    <a:pt x="353314" y="578358"/>
                  </a:cubicBezTo>
                  <a:lnTo>
                    <a:pt x="347726" y="576834"/>
                  </a:lnTo>
                  <a:lnTo>
                    <a:pt x="248412" y="566674"/>
                  </a:lnTo>
                  <a:lnTo>
                    <a:pt x="200660" y="463042"/>
                  </a:lnTo>
                  <a:cubicBezTo>
                    <a:pt x="191643" y="443611"/>
                    <a:pt x="176149" y="416814"/>
                    <a:pt x="144907" y="408432"/>
                  </a:cubicBezTo>
                  <a:cubicBezTo>
                    <a:pt x="138049" y="406654"/>
                    <a:pt x="131191" y="405638"/>
                    <a:pt x="124206" y="405638"/>
                  </a:cubicBezTo>
                  <a:cubicBezTo>
                    <a:pt x="110363" y="405638"/>
                    <a:pt x="96647" y="409321"/>
                    <a:pt x="84328" y="416433"/>
                  </a:cubicBezTo>
                  <a:cubicBezTo>
                    <a:pt x="65786" y="427101"/>
                    <a:pt x="52578" y="444373"/>
                    <a:pt x="46990" y="464947"/>
                  </a:cubicBezTo>
                  <a:lnTo>
                    <a:pt x="3302" y="628396"/>
                  </a:lnTo>
                  <a:cubicBezTo>
                    <a:pt x="1016" y="636778"/>
                    <a:pt x="0" y="644398"/>
                    <a:pt x="0" y="653161"/>
                  </a:cubicBezTo>
                  <a:lnTo>
                    <a:pt x="0" y="696976"/>
                  </a:lnTo>
                  <a:cubicBezTo>
                    <a:pt x="0" y="700151"/>
                    <a:pt x="1524" y="703072"/>
                    <a:pt x="3937" y="704850"/>
                  </a:cubicBezTo>
                  <a:lnTo>
                    <a:pt x="155448" y="704850"/>
                  </a:lnTo>
                  <a:cubicBezTo>
                    <a:pt x="157861" y="703072"/>
                    <a:pt x="159385" y="700151"/>
                    <a:pt x="159385" y="696976"/>
                  </a:cubicBezTo>
                  <a:lnTo>
                    <a:pt x="159385" y="663575"/>
                  </a:lnTo>
                  <a:lnTo>
                    <a:pt x="176276" y="600456"/>
                  </a:lnTo>
                  <a:lnTo>
                    <a:pt x="185674" y="620776"/>
                  </a:lnTo>
                  <a:cubicBezTo>
                    <a:pt x="191897" y="634365"/>
                    <a:pt x="205105" y="643128"/>
                    <a:pt x="219964" y="643890"/>
                  </a:cubicBezTo>
                  <a:lnTo>
                    <a:pt x="336804" y="655828"/>
                  </a:lnTo>
                  <a:cubicBezTo>
                    <a:pt x="338201" y="655955"/>
                    <a:pt x="339598" y="656082"/>
                    <a:pt x="340868" y="656082"/>
                  </a:cubicBezTo>
                  <a:cubicBezTo>
                    <a:pt x="345313" y="656082"/>
                    <a:pt x="349504" y="655320"/>
                    <a:pt x="353441" y="654050"/>
                  </a:cubicBezTo>
                  <a:lnTo>
                    <a:pt x="361823" y="656082"/>
                  </a:lnTo>
                  <a:lnTo>
                    <a:pt x="368808" y="655955"/>
                  </a:lnTo>
                  <a:lnTo>
                    <a:pt x="431165" y="649605"/>
                  </a:lnTo>
                  <a:cubicBezTo>
                    <a:pt x="426974" y="658114"/>
                    <a:pt x="425831" y="668020"/>
                    <a:pt x="428498" y="677799"/>
                  </a:cubicBezTo>
                  <a:cubicBezTo>
                    <a:pt x="432181" y="691007"/>
                    <a:pt x="442087" y="700913"/>
                    <a:pt x="454279" y="704977"/>
                  </a:cubicBezTo>
                  <a:lnTo>
                    <a:pt x="479933" y="704977"/>
                  </a:lnTo>
                  <a:lnTo>
                    <a:pt x="547624" y="686308"/>
                  </a:lnTo>
                  <a:lnTo>
                    <a:pt x="547624" y="696976"/>
                  </a:lnTo>
                  <a:lnTo>
                    <a:pt x="551180" y="704850"/>
                  </a:lnTo>
                  <a:lnTo>
                    <a:pt x="703072" y="704850"/>
                  </a:lnTo>
                  <a:cubicBezTo>
                    <a:pt x="703707" y="704342"/>
                    <a:pt x="704342" y="703707"/>
                    <a:pt x="704850" y="703072"/>
                  </a:cubicBezTo>
                  <a:lnTo>
                    <a:pt x="704850" y="633222"/>
                  </a:lnTo>
                  <a:lnTo>
                    <a:pt x="704850" y="633222"/>
                  </a:lnTo>
                  <a:cubicBezTo>
                    <a:pt x="704469" y="631571"/>
                    <a:pt x="704088" y="630047"/>
                    <a:pt x="703707" y="628396"/>
                  </a:cubicBezTo>
                  <a:lnTo>
                    <a:pt x="659892" y="464693"/>
                  </a:lnTo>
                  <a:cubicBezTo>
                    <a:pt x="654431" y="444119"/>
                    <a:pt x="641096" y="426974"/>
                    <a:pt x="622554" y="416179"/>
                  </a:cubicBezTo>
                  <a:cubicBezTo>
                    <a:pt x="610235" y="409067"/>
                    <a:pt x="596519" y="405384"/>
                    <a:pt x="582676" y="405384"/>
                  </a:cubicBezTo>
                  <a:close/>
                </a:path>
              </a:pathLst>
            </a:custGeom>
            <a:solidFill>
              <a:srgbClr val="8878C3"/>
            </a:solidFill>
          </p:spPr>
          <p:txBody>
            <a:bodyPr/>
            <a:lstStyle/>
            <a:p>
              <a:endParaRPr lang="en-US"/>
            </a:p>
          </p:txBody>
        </p:sp>
      </p:grpSp>
      <p:grpSp>
        <p:nvGrpSpPr>
          <p:cNvPr id="9" name="Group 6">
            <a:extLst>
              <a:ext uri="{FF2B5EF4-FFF2-40B4-BE49-F238E27FC236}">
                <a16:creationId xmlns:a16="http://schemas.microsoft.com/office/drawing/2014/main" id="{C92F4AA5-FDB0-CC5C-809D-78BC70750255}"/>
              </a:ext>
            </a:extLst>
          </p:cNvPr>
          <p:cNvGrpSpPr>
            <a:grpSpLocks noChangeAspect="1"/>
          </p:cNvGrpSpPr>
          <p:nvPr/>
        </p:nvGrpSpPr>
        <p:grpSpPr>
          <a:xfrm>
            <a:off x="3769370" y="2035858"/>
            <a:ext cx="761653" cy="1240518"/>
            <a:chOff x="0" y="0"/>
            <a:chExt cx="509143" cy="829246"/>
          </a:xfrm>
        </p:grpSpPr>
        <p:sp>
          <p:nvSpPr>
            <p:cNvPr id="10" name="Freeform 7">
              <a:extLst>
                <a:ext uri="{FF2B5EF4-FFF2-40B4-BE49-F238E27FC236}">
                  <a16:creationId xmlns:a16="http://schemas.microsoft.com/office/drawing/2014/main" id="{1D50DB1B-B868-BE9C-D0E7-AD738CB72F14}"/>
                </a:ext>
              </a:extLst>
            </p:cNvPr>
            <p:cNvSpPr/>
            <p:nvPr/>
          </p:nvSpPr>
          <p:spPr>
            <a:xfrm>
              <a:off x="189865" y="206121"/>
              <a:ext cx="129540" cy="208026"/>
            </a:xfrm>
            <a:custGeom>
              <a:avLst/>
              <a:gdLst/>
              <a:ahLst/>
              <a:cxnLst/>
              <a:rect l="l" t="t" r="r" b="b"/>
              <a:pathLst>
                <a:path w="129540" h="208026">
                  <a:moveTo>
                    <a:pt x="64643" y="159893"/>
                  </a:moveTo>
                  <a:cubicBezTo>
                    <a:pt x="41402" y="159893"/>
                    <a:pt x="25273" y="148463"/>
                    <a:pt x="25273" y="138176"/>
                  </a:cubicBezTo>
                  <a:lnTo>
                    <a:pt x="24892" y="134874"/>
                  </a:lnTo>
                  <a:lnTo>
                    <a:pt x="22733" y="130429"/>
                  </a:lnTo>
                  <a:lnTo>
                    <a:pt x="19050" y="127127"/>
                  </a:lnTo>
                  <a:lnTo>
                    <a:pt x="14351" y="125476"/>
                  </a:lnTo>
                  <a:lnTo>
                    <a:pt x="9398" y="125857"/>
                  </a:lnTo>
                  <a:lnTo>
                    <a:pt x="4953" y="128016"/>
                  </a:lnTo>
                  <a:lnTo>
                    <a:pt x="1651" y="131699"/>
                  </a:lnTo>
                  <a:lnTo>
                    <a:pt x="0" y="136398"/>
                  </a:lnTo>
                  <a:cubicBezTo>
                    <a:pt x="0" y="161290"/>
                    <a:pt x="22098" y="179959"/>
                    <a:pt x="52070" y="184150"/>
                  </a:cubicBezTo>
                  <a:lnTo>
                    <a:pt x="52070" y="195326"/>
                  </a:lnTo>
                  <a:lnTo>
                    <a:pt x="52451" y="198628"/>
                  </a:lnTo>
                  <a:lnTo>
                    <a:pt x="54610" y="203073"/>
                  </a:lnTo>
                  <a:lnTo>
                    <a:pt x="58293" y="206375"/>
                  </a:lnTo>
                  <a:lnTo>
                    <a:pt x="62992" y="208026"/>
                  </a:lnTo>
                  <a:lnTo>
                    <a:pt x="67945" y="207645"/>
                  </a:lnTo>
                  <a:lnTo>
                    <a:pt x="72390" y="205486"/>
                  </a:lnTo>
                  <a:lnTo>
                    <a:pt x="75692" y="201803"/>
                  </a:lnTo>
                  <a:lnTo>
                    <a:pt x="77343" y="197104"/>
                  </a:lnTo>
                  <a:lnTo>
                    <a:pt x="77343" y="184277"/>
                  </a:lnTo>
                  <a:cubicBezTo>
                    <a:pt x="154178" y="172466"/>
                    <a:pt x="141478" y="91186"/>
                    <a:pt x="64770" y="91186"/>
                  </a:cubicBezTo>
                  <a:cubicBezTo>
                    <a:pt x="41529" y="91186"/>
                    <a:pt x="25400" y="79756"/>
                    <a:pt x="25400" y="69469"/>
                  </a:cubicBezTo>
                  <a:cubicBezTo>
                    <a:pt x="27559" y="41021"/>
                    <a:pt x="102108" y="41021"/>
                    <a:pt x="104267" y="69469"/>
                  </a:cubicBezTo>
                  <a:lnTo>
                    <a:pt x="104648" y="72771"/>
                  </a:lnTo>
                  <a:lnTo>
                    <a:pt x="106807" y="77216"/>
                  </a:lnTo>
                  <a:lnTo>
                    <a:pt x="110490" y="80518"/>
                  </a:lnTo>
                  <a:lnTo>
                    <a:pt x="115189" y="82169"/>
                  </a:lnTo>
                  <a:lnTo>
                    <a:pt x="120142" y="81788"/>
                  </a:lnTo>
                  <a:lnTo>
                    <a:pt x="124587" y="79629"/>
                  </a:lnTo>
                  <a:lnTo>
                    <a:pt x="127889" y="75946"/>
                  </a:lnTo>
                  <a:lnTo>
                    <a:pt x="129540" y="71247"/>
                  </a:lnTo>
                  <a:cubicBezTo>
                    <a:pt x="129540" y="46355"/>
                    <a:pt x="107442" y="27686"/>
                    <a:pt x="77470" y="23495"/>
                  </a:cubicBezTo>
                  <a:lnTo>
                    <a:pt x="77470" y="12319"/>
                  </a:lnTo>
                  <a:lnTo>
                    <a:pt x="76200" y="5969"/>
                  </a:lnTo>
                  <a:lnTo>
                    <a:pt x="68326" y="0"/>
                  </a:lnTo>
                  <a:lnTo>
                    <a:pt x="58547" y="1143"/>
                  </a:lnTo>
                  <a:lnTo>
                    <a:pt x="52324" y="8890"/>
                  </a:lnTo>
                  <a:lnTo>
                    <a:pt x="52197" y="23495"/>
                  </a:lnTo>
                  <a:cubicBezTo>
                    <a:pt x="-24765" y="35179"/>
                    <a:pt x="-12065" y="116459"/>
                    <a:pt x="64643" y="116459"/>
                  </a:cubicBezTo>
                  <a:cubicBezTo>
                    <a:pt x="116586" y="117983"/>
                    <a:pt x="116586" y="158496"/>
                    <a:pt x="64643" y="159893"/>
                  </a:cubicBezTo>
                  <a:close/>
                </a:path>
              </a:pathLst>
            </a:custGeom>
            <a:solidFill>
              <a:srgbClr val="8878C3"/>
            </a:solidFill>
          </p:spPr>
          <p:txBody>
            <a:bodyPr/>
            <a:lstStyle/>
            <a:p>
              <a:endParaRPr lang="en-US"/>
            </a:p>
          </p:txBody>
        </p:sp>
        <p:sp>
          <p:nvSpPr>
            <p:cNvPr id="11" name="Freeform 8">
              <a:extLst>
                <a:ext uri="{FF2B5EF4-FFF2-40B4-BE49-F238E27FC236}">
                  <a16:creationId xmlns:a16="http://schemas.microsoft.com/office/drawing/2014/main" id="{DB00AAA1-37CD-4406-FA89-E355C221B4E3}"/>
                </a:ext>
              </a:extLst>
            </p:cNvPr>
            <p:cNvSpPr/>
            <p:nvPr/>
          </p:nvSpPr>
          <p:spPr>
            <a:xfrm>
              <a:off x="63480" y="63500"/>
              <a:ext cx="382163" cy="702310"/>
            </a:xfrm>
            <a:custGeom>
              <a:avLst/>
              <a:gdLst/>
              <a:ahLst/>
              <a:cxnLst/>
              <a:rect l="l" t="t" r="r" b="b"/>
              <a:pathLst>
                <a:path w="382163" h="702310">
                  <a:moveTo>
                    <a:pt x="275864" y="25273"/>
                  </a:moveTo>
                  <a:lnTo>
                    <a:pt x="275864" y="94996"/>
                  </a:lnTo>
                  <a:cubicBezTo>
                    <a:pt x="262910" y="87757"/>
                    <a:pt x="249194" y="82296"/>
                    <a:pt x="234843" y="78613"/>
                  </a:cubicBezTo>
                  <a:lnTo>
                    <a:pt x="191028" y="73025"/>
                  </a:lnTo>
                  <a:cubicBezTo>
                    <a:pt x="176169" y="73025"/>
                    <a:pt x="161564" y="74930"/>
                    <a:pt x="147213" y="78613"/>
                  </a:cubicBezTo>
                  <a:lnTo>
                    <a:pt x="106192" y="94996"/>
                  </a:lnTo>
                  <a:lnTo>
                    <a:pt x="106192" y="25273"/>
                  </a:lnTo>
                  <a:close/>
                  <a:moveTo>
                    <a:pt x="191028" y="98044"/>
                  </a:moveTo>
                  <a:cubicBezTo>
                    <a:pt x="388005" y="106172"/>
                    <a:pt x="387878" y="386842"/>
                    <a:pt x="191028" y="394970"/>
                  </a:cubicBezTo>
                  <a:lnTo>
                    <a:pt x="162072" y="392049"/>
                  </a:lnTo>
                  <a:cubicBezTo>
                    <a:pt x="152547" y="390144"/>
                    <a:pt x="143276" y="387350"/>
                    <a:pt x="134259" y="383540"/>
                  </a:cubicBezTo>
                  <a:lnTo>
                    <a:pt x="108605" y="369824"/>
                  </a:lnTo>
                  <a:cubicBezTo>
                    <a:pt x="100477" y="364363"/>
                    <a:pt x="92984" y="358267"/>
                    <a:pt x="86126" y="351409"/>
                  </a:cubicBezTo>
                  <a:lnTo>
                    <a:pt x="67711" y="328930"/>
                  </a:lnTo>
                  <a:cubicBezTo>
                    <a:pt x="62250" y="320802"/>
                    <a:pt x="57678" y="312293"/>
                    <a:pt x="53995" y="303276"/>
                  </a:cubicBezTo>
                  <a:lnTo>
                    <a:pt x="45486" y="275463"/>
                  </a:lnTo>
                  <a:cubicBezTo>
                    <a:pt x="43581" y="265938"/>
                    <a:pt x="42565" y="256286"/>
                    <a:pt x="42565" y="246507"/>
                  </a:cubicBezTo>
                  <a:lnTo>
                    <a:pt x="42565" y="246507"/>
                  </a:lnTo>
                  <a:lnTo>
                    <a:pt x="45486" y="217551"/>
                  </a:lnTo>
                  <a:cubicBezTo>
                    <a:pt x="47391" y="208026"/>
                    <a:pt x="50185" y="198755"/>
                    <a:pt x="53995" y="189738"/>
                  </a:cubicBezTo>
                  <a:lnTo>
                    <a:pt x="67711" y="164084"/>
                  </a:lnTo>
                  <a:cubicBezTo>
                    <a:pt x="73172" y="155956"/>
                    <a:pt x="79268" y="148463"/>
                    <a:pt x="86126" y="141605"/>
                  </a:cubicBezTo>
                  <a:lnTo>
                    <a:pt x="108605" y="123190"/>
                  </a:lnTo>
                  <a:cubicBezTo>
                    <a:pt x="116733" y="117729"/>
                    <a:pt x="125242" y="113157"/>
                    <a:pt x="134259" y="109474"/>
                  </a:cubicBezTo>
                  <a:lnTo>
                    <a:pt x="162072" y="100965"/>
                  </a:lnTo>
                  <a:cubicBezTo>
                    <a:pt x="171597" y="99060"/>
                    <a:pt x="181249" y="98044"/>
                    <a:pt x="191028" y="98044"/>
                  </a:cubicBezTo>
                  <a:close/>
                  <a:moveTo>
                    <a:pt x="275864" y="398018"/>
                  </a:moveTo>
                  <a:lnTo>
                    <a:pt x="275864" y="488061"/>
                  </a:lnTo>
                  <a:cubicBezTo>
                    <a:pt x="275864" y="491236"/>
                    <a:pt x="276499" y="494411"/>
                    <a:pt x="277769" y="497332"/>
                  </a:cubicBezTo>
                  <a:lnTo>
                    <a:pt x="280817" y="502920"/>
                  </a:lnTo>
                  <a:lnTo>
                    <a:pt x="287929" y="509270"/>
                  </a:lnTo>
                  <a:lnTo>
                    <a:pt x="296946" y="512318"/>
                  </a:lnTo>
                  <a:lnTo>
                    <a:pt x="355493" y="512318"/>
                  </a:lnTo>
                  <a:lnTo>
                    <a:pt x="191028" y="676656"/>
                  </a:lnTo>
                  <a:lnTo>
                    <a:pt x="26690" y="512191"/>
                  </a:lnTo>
                  <a:lnTo>
                    <a:pt x="82062" y="512191"/>
                  </a:lnTo>
                  <a:cubicBezTo>
                    <a:pt x="85237" y="512191"/>
                    <a:pt x="88412" y="511556"/>
                    <a:pt x="91333" y="510286"/>
                  </a:cubicBezTo>
                  <a:lnTo>
                    <a:pt x="96921" y="507365"/>
                  </a:lnTo>
                  <a:lnTo>
                    <a:pt x="103271" y="500253"/>
                  </a:lnTo>
                  <a:lnTo>
                    <a:pt x="106319" y="491236"/>
                  </a:lnTo>
                  <a:lnTo>
                    <a:pt x="106319" y="398018"/>
                  </a:lnTo>
                  <a:cubicBezTo>
                    <a:pt x="119273" y="405257"/>
                    <a:pt x="132989" y="410718"/>
                    <a:pt x="147340" y="414401"/>
                  </a:cubicBezTo>
                  <a:lnTo>
                    <a:pt x="191155" y="419989"/>
                  </a:lnTo>
                  <a:cubicBezTo>
                    <a:pt x="206014" y="419989"/>
                    <a:pt x="220619" y="418084"/>
                    <a:pt x="234970" y="414401"/>
                  </a:cubicBezTo>
                  <a:lnTo>
                    <a:pt x="275991" y="398018"/>
                  </a:lnTo>
                  <a:close/>
                  <a:moveTo>
                    <a:pt x="105303" y="0"/>
                  </a:moveTo>
                  <a:cubicBezTo>
                    <a:pt x="102128" y="0"/>
                    <a:pt x="98953" y="635"/>
                    <a:pt x="96032" y="1905"/>
                  </a:cubicBezTo>
                  <a:lnTo>
                    <a:pt x="90444" y="4953"/>
                  </a:lnTo>
                  <a:lnTo>
                    <a:pt x="84094" y="12065"/>
                  </a:lnTo>
                  <a:lnTo>
                    <a:pt x="81046" y="21082"/>
                  </a:lnTo>
                  <a:lnTo>
                    <a:pt x="81046" y="112141"/>
                  </a:lnTo>
                  <a:cubicBezTo>
                    <a:pt x="-3028" y="177546"/>
                    <a:pt x="-3028" y="315341"/>
                    <a:pt x="81046" y="380746"/>
                  </a:cubicBezTo>
                  <a:lnTo>
                    <a:pt x="81046" y="486918"/>
                  </a:lnTo>
                  <a:lnTo>
                    <a:pt x="24277" y="486918"/>
                  </a:lnTo>
                  <a:cubicBezTo>
                    <a:pt x="19324" y="486918"/>
                    <a:pt x="14879" y="488315"/>
                    <a:pt x="10815" y="490982"/>
                  </a:cubicBezTo>
                  <a:lnTo>
                    <a:pt x="3703" y="497332"/>
                  </a:lnTo>
                  <a:cubicBezTo>
                    <a:pt x="-107" y="506349"/>
                    <a:pt x="-488" y="511048"/>
                    <a:pt x="401" y="515874"/>
                  </a:cubicBezTo>
                  <a:lnTo>
                    <a:pt x="3576" y="524764"/>
                  </a:lnTo>
                  <a:lnTo>
                    <a:pt x="173883" y="695198"/>
                  </a:lnTo>
                  <a:cubicBezTo>
                    <a:pt x="176169" y="697484"/>
                    <a:pt x="178836" y="699262"/>
                    <a:pt x="181757" y="700405"/>
                  </a:cubicBezTo>
                  <a:lnTo>
                    <a:pt x="187853" y="702310"/>
                  </a:lnTo>
                  <a:lnTo>
                    <a:pt x="197378" y="701675"/>
                  </a:lnTo>
                  <a:lnTo>
                    <a:pt x="205887" y="697484"/>
                  </a:lnTo>
                  <a:lnTo>
                    <a:pt x="375051" y="528320"/>
                  </a:lnTo>
                  <a:cubicBezTo>
                    <a:pt x="378480" y="524891"/>
                    <a:pt x="380766" y="520700"/>
                    <a:pt x="381655" y="515874"/>
                  </a:cubicBezTo>
                  <a:lnTo>
                    <a:pt x="382163" y="506349"/>
                  </a:lnTo>
                  <a:lnTo>
                    <a:pt x="380258" y="501777"/>
                  </a:lnTo>
                  <a:lnTo>
                    <a:pt x="375432" y="493649"/>
                  </a:lnTo>
                  <a:cubicBezTo>
                    <a:pt x="367304" y="488188"/>
                    <a:pt x="362859" y="486791"/>
                    <a:pt x="357906" y="486791"/>
                  </a:cubicBezTo>
                  <a:cubicBezTo>
                    <a:pt x="357906" y="486791"/>
                    <a:pt x="357906" y="486791"/>
                    <a:pt x="357906" y="486791"/>
                  </a:cubicBezTo>
                  <a:lnTo>
                    <a:pt x="301137" y="486791"/>
                  </a:lnTo>
                  <a:lnTo>
                    <a:pt x="301137" y="380746"/>
                  </a:lnTo>
                  <a:cubicBezTo>
                    <a:pt x="306090" y="376682"/>
                    <a:pt x="310789" y="372364"/>
                    <a:pt x="315361" y="367792"/>
                  </a:cubicBezTo>
                  <a:lnTo>
                    <a:pt x="323997" y="358394"/>
                  </a:lnTo>
                  <a:cubicBezTo>
                    <a:pt x="331871" y="348361"/>
                    <a:pt x="335554" y="343027"/>
                    <a:pt x="338983" y="337566"/>
                  </a:cubicBezTo>
                  <a:lnTo>
                    <a:pt x="345460" y="326517"/>
                  </a:lnTo>
                  <a:cubicBezTo>
                    <a:pt x="350921" y="314960"/>
                    <a:pt x="353334" y="308991"/>
                    <a:pt x="355493" y="303022"/>
                  </a:cubicBezTo>
                  <a:lnTo>
                    <a:pt x="359303" y="290830"/>
                  </a:lnTo>
                  <a:cubicBezTo>
                    <a:pt x="362097" y="278384"/>
                    <a:pt x="363113" y="272034"/>
                    <a:pt x="363875" y="265684"/>
                  </a:cubicBezTo>
                  <a:lnTo>
                    <a:pt x="364891" y="252984"/>
                  </a:lnTo>
                  <a:cubicBezTo>
                    <a:pt x="364891" y="240157"/>
                    <a:pt x="364510" y="233807"/>
                    <a:pt x="363875" y="227457"/>
                  </a:cubicBezTo>
                  <a:lnTo>
                    <a:pt x="362097" y="214757"/>
                  </a:lnTo>
                  <a:cubicBezTo>
                    <a:pt x="359303" y="202311"/>
                    <a:pt x="357525" y="196088"/>
                    <a:pt x="355493" y="189992"/>
                  </a:cubicBezTo>
                  <a:lnTo>
                    <a:pt x="351048" y="178054"/>
                  </a:lnTo>
                  <a:cubicBezTo>
                    <a:pt x="345587" y="166497"/>
                    <a:pt x="342539" y="160909"/>
                    <a:pt x="339110" y="155448"/>
                  </a:cubicBezTo>
                  <a:lnTo>
                    <a:pt x="332125" y="144780"/>
                  </a:lnTo>
                  <a:cubicBezTo>
                    <a:pt x="324251" y="134747"/>
                    <a:pt x="320060" y="129921"/>
                    <a:pt x="315488" y="125349"/>
                  </a:cubicBezTo>
                  <a:lnTo>
                    <a:pt x="306344" y="116459"/>
                  </a:lnTo>
                  <a:lnTo>
                    <a:pt x="301391" y="24511"/>
                  </a:lnTo>
                  <a:cubicBezTo>
                    <a:pt x="301391" y="21336"/>
                    <a:pt x="300756" y="18161"/>
                    <a:pt x="299486" y="15240"/>
                  </a:cubicBezTo>
                  <a:lnTo>
                    <a:pt x="296565" y="9652"/>
                  </a:lnTo>
                  <a:lnTo>
                    <a:pt x="289453" y="3302"/>
                  </a:lnTo>
                  <a:lnTo>
                    <a:pt x="280055" y="0"/>
                  </a:lnTo>
                  <a:lnTo>
                    <a:pt x="105303" y="0"/>
                  </a:lnTo>
                  <a:close/>
                </a:path>
              </a:pathLst>
            </a:custGeom>
            <a:solidFill>
              <a:srgbClr val="8878C3"/>
            </a:solidFill>
          </p:spPr>
          <p:txBody>
            <a:bodyPr/>
            <a:lstStyle/>
            <a:p>
              <a:endParaRPr lang="en-US"/>
            </a:p>
          </p:txBody>
        </p:sp>
      </p:grpSp>
      <p:grpSp>
        <p:nvGrpSpPr>
          <p:cNvPr id="12" name="Group 9">
            <a:extLst>
              <a:ext uri="{FF2B5EF4-FFF2-40B4-BE49-F238E27FC236}">
                <a16:creationId xmlns:a16="http://schemas.microsoft.com/office/drawing/2014/main" id="{710E621B-A951-D7A9-5AE8-7E9CEBFB8E1C}"/>
              </a:ext>
            </a:extLst>
          </p:cNvPr>
          <p:cNvGrpSpPr>
            <a:grpSpLocks noChangeAspect="1"/>
          </p:cNvGrpSpPr>
          <p:nvPr/>
        </p:nvGrpSpPr>
        <p:grpSpPr>
          <a:xfrm>
            <a:off x="6343232" y="3422950"/>
            <a:ext cx="1322300" cy="1160228"/>
            <a:chOff x="0" y="0"/>
            <a:chExt cx="803313" cy="704850"/>
          </a:xfrm>
        </p:grpSpPr>
        <p:sp>
          <p:nvSpPr>
            <p:cNvPr id="13" name="Freeform 10">
              <a:extLst>
                <a:ext uri="{FF2B5EF4-FFF2-40B4-BE49-F238E27FC236}">
                  <a16:creationId xmlns:a16="http://schemas.microsoft.com/office/drawing/2014/main" id="{DD86DD34-51CF-18BE-EC8A-69D4CF109632}"/>
                </a:ext>
              </a:extLst>
            </p:cNvPr>
            <p:cNvSpPr/>
            <p:nvPr/>
          </p:nvSpPr>
          <p:spPr>
            <a:xfrm>
              <a:off x="-32" y="0"/>
              <a:ext cx="802528" cy="704850"/>
            </a:xfrm>
            <a:custGeom>
              <a:avLst/>
              <a:gdLst/>
              <a:ahLst/>
              <a:cxnLst/>
              <a:rect l="l" t="t" r="r" b="b"/>
              <a:pathLst>
                <a:path w="802528" h="704850">
                  <a:moveTo>
                    <a:pt x="257969" y="0"/>
                  </a:moveTo>
                  <a:lnTo>
                    <a:pt x="251873" y="13716"/>
                  </a:lnTo>
                  <a:lnTo>
                    <a:pt x="251873" y="80010"/>
                  </a:lnTo>
                  <a:lnTo>
                    <a:pt x="265589" y="86106"/>
                  </a:lnTo>
                  <a:cubicBezTo>
                    <a:pt x="273209" y="86106"/>
                    <a:pt x="279305" y="80010"/>
                    <a:pt x="279305" y="72390"/>
                  </a:cubicBezTo>
                  <a:lnTo>
                    <a:pt x="279305" y="13716"/>
                  </a:lnTo>
                  <a:cubicBezTo>
                    <a:pt x="279305" y="6096"/>
                    <a:pt x="273209" y="0"/>
                    <a:pt x="258096" y="0"/>
                  </a:cubicBezTo>
                  <a:close/>
                  <a:moveTo>
                    <a:pt x="125635" y="35814"/>
                  </a:moveTo>
                  <a:cubicBezTo>
                    <a:pt x="121698" y="35814"/>
                    <a:pt x="116745" y="37211"/>
                    <a:pt x="110903" y="40640"/>
                  </a:cubicBezTo>
                  <a:lnTo>
                    <a:pt x="112554" y="55626"/>
                  </a:lnTo>
                  <a:lnTo>
                    <a:pt x="145701" y="113284"/>
                  </a:lnTo>
                  <a:lnTo>
                    <a:pt x="160687" y="111633"/>
                  </a:lnTo>
                  <a:cubicBezTo>
                    <a:pt x="167418" y="107823"/>
                    <a:pt x="169577" y="99568"/>
                    <a:pt x="165767" y="92837"/>
                  </a:cubicBezTo>
                  <a:lnTo>
                    <a:pt x="136303" y="41783"/>
                  </a:lnTo>
                  <a:cubicBezTo>
                    <a:pt x="134144" y="38100"/>
                    <a:pt x="130588" y="35687"/>
                    <a:pt x="125508" y="35687"/>
                  </a:cubicBezTo>
                  <a:close/>
                  <a:moveTo>
                    <a:pt x="405543" y="38481"/>
                  </a:moveTo>
                  <a:lnTo>
                    <a:pt x="393224" y="47371"/>
                  </a:lnTo>
                  <a:lnTo>
                    <a:pt x="360077" y="104902"/>
                  </a:lnTo>
                  <a:lnTo>
                    <a:pt x="368967" y="117221"/>
                  </a:lnTo>
                  <a:cubicBezTo>
                    <a:pt x="371126" y="118491"/>
                    <a:pt x="373412" y="118999"/>
                    <a:pt x="375698" y="118999"/>
                  </a:cubicBezTo>
                  <a:cubicBezTo>
                    <a:pt x="380524" y="118999"/>
                    <a:pt x="385096" y="116459"/>
                    <a:pt x="387636" y="112141"/>
                  </a:cubicBezTo>
                  <a:lnTo>
                    <a:pt x="416973" y="60960"/>
                  </a:lnTo>
                  <a:cubicBezTo>
                    <a:pt x="420783" y="54483"/>
                    <a:pt x="418370" y="45974"/>
                    <a:pt x="405416" y="38481"/>
                  </a:cubicBezTo>
                  <a:close/>
                  <a:moveTo>
                    <a:pt x="537877" y="60960"/>
                  </a:moveTo>
                  <a:lnTo>
                    <a:pt x="531527" y="74676"/>
                  </a:lnTo>
                  <a:lnTo>
                    <a:pt x="530765" y="140970"/>
                  </a:lnTo>
                  <a:lnTo>
                    <a:pt x="544481" y="147320"/>
                  </a:lnTo>
                  <a:cubicBezTo>
                    <a:pt x="552101" y="147320"/>
                    <a:pt x="558324" y="141224"/>
                    <a:pt x="558324" y="133604"/>
                  </a:cubicBezTo>
                  <a:lnTo>
                    <a:pt x="559086" y="74803"/>
                  </a:lnTo>
                  <a:cubicBezTo>
                    <a:pt x="559086" y="67183"/>
                    <a:pt x="552990" y="60960"/>
                    <a:pt x="537877" y="60960"/>
                  </a:cubicBezTo>
                  <a:close/>
                  <a:moveTo>
                    <a:pt x="700945" y="73914"/>
                  </a:moveTo>
                  <a:lnTo>
                    <a:pt x="688626" y="82804"/>
                  </a:lnTo>
                  <a:lnTo>
                    <a:pt x="654971" y="140081"/>
                  </a:lnTo>
                  <a:lnTo>
                    <a:pt x="663607" y="152400"/>
                  </a:lnTo>
                  <a:cubicBezTo>
                    <a:pt x="665893" y="153670"/>
                    <a:pt x="668306" y="154305"/>
                    <a:pt x="670592" y="154305"/>
                  </a:cubicBezTo>
                  <a:cubicBezTo>
                    <a:pt x="675418" y="154305"/>
                    <a:pt x="679990" y="151765"/>
                    <a:pt x="682530" y="147447"/>
                  </a:cubicBezTo>
                  <a:lnTo>
                    <a:pt x="712502" y="96774"/>
                  </a:lnTo>
                  <a:cubicBezTo>
                    <a:pt x="716439" y="90043"/>
                    <a:pt x="714153" y="81788"/>
                    <a:pt x="700945" y="73914"/>
                  </a:cubicBezTo>
                  <a:close/>
                  <a:moveTo>
                    <a:pt x="20733" y="135763"/>
                  </a:moveTo>
                  <a:cubicBezTo>
                    <a:pt x="15399" y="135763"/>
                    <a:pt x="9557" y="139573"/>
                    <a:pt x="4096" y="148971"/>
                  </a:cubicBezTo>
                  <a:lnTo>
                    <a:pt x="12986" y="161290"/>
                  </a:lnTo>
                  <a:lnTo>
                    <a:pt x="70136" y="194310"/>
                  </a:lnTo>
                  <a:lnTo>
                    <a:pt x="82455" y="185420"/>
                  </a:lnTo>
                  <a:cubicBezTo>
                    <a:pt x="86265" y="178943"/>
                    <a:pt x="83852" y="170434"/>
                    <a:pt x="77375" y="166624"/>
                  </a:cubicBezTo>
                  <a:lnTo>
                    <a:pt x="26575" y="137287"/>
                  </a:lnTo>
                  <a:cubicBezTo>
                    <a:pt x="24797" y="136271"/>
                    <a:pt x="22765" y="135636"/>
                    <a:pt x="20733" y="135636"/>
                  </a:cubicBezTo>
                  <a:close/>
                  <a:moveTo>
                    <a:pt x="798100" y="199644"/>
                  </a:moveTo>
                  <a:lnTo>
                    <a:pt x="782987" y="201041"/>
                  </a:lnTo>
                  <a:lnTo>
                    <a:pt x="725075" y="233680"/>
                  </a:lnTo>
                  <a:lnTo>
                    <a:pt x="726472" y="248666"/>
                  </a:lnTo>
                  <a:cubicBezTo>
                    <a:pt x="728885" y="253111"/>
                    <a:pt x="733584" y="255651"/>
                    <a:pt x="738410" y="255651"/>
                  </a:cubicBezTo>
                  <a:cubicBezTo>
                    <a:pt x="740696" y="255651"/>
                    <a:pt x="743109" y="255016"/>
                    <a:pt x="745268" y="253873"/>
                  </a:cubicBezTo>
                  <a:lnTo>
                    <a:pt x="796449" y="225044"/>
                  </a:lnTo>
                  <a:cubicBezTo>
                    <a:pt x="802926" y="221488"/>
                    <a:pt x="805339" y="212979"/>
                    <a:pt x="798100" y="199644"/>
                  </a:cubicBezTo>
                  <a:close/>
                  <a:moveTo>
                    <a:pt x="243745" y="225552"/>
                  </a:moveTo>
                  <a:cubicBezTo>
                    <a:pt x="264065" y="225552"/>
                    <a:pt x="280575" y="241935"/>
                    <a:pt x="280575" y="262382"/>
                  </a:cubicBezTo>
                  <a:cubicBezTo>
                    <a:pt x="280575" y="284480"/>
                    <a:pt x="262414" y="299085"/>
                    <a:pt x="243491" y="299085"/>
                  </a:cubicBezTo>
                  <a:cubicBezTo>
                    <a:pt x="234474" y="299085"/>
                    <a:pt x="225330" y="295783"/>
                    <a:pt x="217837" y="288290"/>
                  </a:cubicBezTo>
                  <a:cubicBezTo>
                    <a:pt x="194723" y="265176"/>
                    <a:pt x="211106" y="225552"/>
                    <a:pt x="243745" y="225552"/>
                  </a:cubicBezTo>
                  <a:close/>
                  <a:moveTo>
                    <a:pt x="243745" y="198120"/>
                  </a:moveTo>
                  <a:cubicBezTo>
                    <a:pt x="227235" y="198120"/>
                    <a:pt x="210852" y="204343"/>
                    <a:pt x="198279" y="216916"/>
                  </a:cubicBezTo>
                  <a:cubicBezTo>
                    <a:pt x="173260" y="241935"/>
                    <a:pt x="173260" y="282702"/>
                    <a:pt x="198279" y="307975"/>
                  </a:cubicBezTo>
                  <a:cubicBezTo>
                    <a:pt x="210852" y="320548"/>
                    <a:pt x="227362" y="326771"/>
                    <a:pt x="243872" y="326771"/>
                  </a:cubicBezTo>
                  <a:cubicBezTo>
                    <a:pt x="260382" y="326771"/>
                    <a:pt x="276765" y="320548"/>
                    <a:pt x="289338" y="307975"/>
                  </a:cubicBezTo>
                  <a:cubicBezTo>
                    <a:pt x="314357" y="282702"/>
                    <a:pt x="314357" y="242062"/>
                    <a:pt x="289338" y="216916"/>
                  </a:cubicBezTo>
                  <a:cubicBezTo>
                    <a:pt x="276765" y="204343"/>
                    <a:pt x="260255" y="198120"/>
                    <a:pt x="243745" y="198120"/>
                  </a:cubicBezTo>
                  <a:close/>
                  <a:moveTo>
                    <a:pt x="243872" y="163322"/>
                  </a:moveTo>
                  <a:cubicBezTo>
                    <a:pt x="264573" y="163322"/>
                    <a:pt x="285274" y="169799"/>
                    <a:pt x="302927" y="182753"/>
                  </a:cubicBezTo>
                  <a:cubicBezTo>
                    <a:pt x="319691" y="195199"/>
                    <a:pt x="332264" y="212852"/>
                    <a:pt x="338614" y="233172"/>
                  </a:cubicBezTo>
                  <a:cubicBezTo>
                    <a:pt x="340011" y="239141"/>
                    <a:pt x="345472" y="243586"/>
                    <a:pt x="351949" y="243586"/>
                  </a:cubicBezTo>
                  <a:lnTo>
                    <a:pt x="644430" y="243586"/>
                  </a:lnTo>
                  <a:lnTo>
                    <a:pt x="644430" y="280670"/>
                  </a:lnTo>
                  <a:lnTo>
                    <a:pt x="617379" y="280670"/>
                  </a:lnTo>
                  <a:cubicBezTo>
                    <a:pt x="609759" y="280670"/>
                    <a:pt x="603663" y="286766"/>
                    <a:pt x="603663" y="294386"/>
                  </a:cubicBezTo>
                  <a:lnTo>
                    <a:pt x="603663" y="334010"/>
                  </a:lnTo>
                  <a:lnTo>
                    <a:pt x="575723" y="334010"/>
                  </a:lnTo>
                  <a:lnTo>
                    <a:pt x="575723" y="294513"/>
                  </a:lnTo>
                  <a:cubicBezTo>
                    <a:pt x="575723" y="286893"/>
                    <a:pt x="569627" y="280797"/>
                    <a:pt x="562007" y="280797"/>
                  </a:cubicBezTo>
                  <a:lnTo>
                    <a:pt x="509810" y="280797"/>
                  </a:lnTo>
                  <a:cubicBezTo>
                    <a:pt x="502063" y="280797"/>
                    <a:pt x="495967" y="286893"/>
                    <a:pt x="495967" y="294513"/>
                  </a:cubicBezTo>
                  <a:lnTo>
                    <a:pt x="495967" y="334137"/>
                  </a:lnTo>
                  <a:lnTo>
                    <a:pt x="468154" y="334137"/>
                  </a:lnTo>
                  <a:lnTo>
                    <a:pt x="468154" y="294513"/>
                  </a:lnTo>
                  <a:cubicBezTo>
                    <a:pt x="468154" y="286893"/>
                    <a:pt x="462058" y="280797"/>
                    <a:pt x="454438" y="280797"/>
                  </a:cubicBezTo>
                  <a:lnTo>
                    <a:pt x="345980" y="280797"/>
                  </a:lnTo>
                  <a:lnTo>
                    <a:pt x="338741" y="290703"/>
                  </a:lnTo>
                  <a:cubicBezTo>
                    <a:pt x="332391" y="311404"/>
                    <a:pt x="319818" y="329311"/>
                    <a:pt x="302927" y="341884"/>
                  </a:cubicBezTo>
                  <a:cubicBezTo>
                    <a:pt x="285274" y="354965"/>
                    <a:pt x="264573" y="361315"/>
                    <a:pt x="243872" y="361315"/>
                  </a:cubicBezTo>
                  <a:cubicBezTo>
                    <a:pt x="218345" y="361315"/>
                    <a:pt x="192945" y="351536"/>
                    <a:pt x="173768" y="332232"/>
                  </a:cubicBezTo>
                  <a:cubicBezTo>
                    <a:pt x="135033" y="293624"/>
                    <a:pt x="135033" y="230886"/>
                    <a:pt x="173768" y="192151"/>
                  </a:cubicBezTo>
                  <a:cubicBezTo>
                    <a:pt x="192945" y="172974"/>
                    <a:pt x="218472" y="163068"/>
                    <a:pt x="243999" y="163068"/>
                  </a:cubicBezTo>
                  <a:close/>
                  <a:moveTo>
                    <a:pt x="244126" y="135636"/>
                  </a:moveTo>
                  <a:cubicBezTo>
                    <a:pt x="174149" y="135636"/>
                    <a:pt x="117380" y="192405"/>
                    <a:pt x="117380" y="262382"/>
                  </a:cubicBezTo>
                  <a:cubicBezTo>
                    <a:pt x="117380" y="332359"/>
                    <a:pt x="174149" y="389128"/>
                    <a:pt x="244126" y="389128"/>
                  </a:cubicBezTo>
                  <a:cubicBezTo>
                    <a:pt x="296577" y="389128"/>
                    <a:pt x="343313" y="356743"/>
                    <a:pt x="361982" y="308610"/>
                  </a:cubicBezTo>
                  <a:lnTo>
                    <a:pt x="440976" y="308610"/>
                  </a:lnTo>
                  <a:lnTo>
                    <a:pt x="440976" y="348234"/>
                  </a:lnTo>
                  <a:cubicBezTo>
                    <a:pt x="440976" y="355981"/>
                    <a:pt x="447326" y="362077"/>
                    <a:pt x="454819" y="362077"/>
                  </a:cubicBezTo>
                  <a:lnTo>
                    <a:pt x="510191" y="362077"/>
                  </a:lnTo>
                  <a:cubicBezTo>
                    <a:pt x="517811" y="362077"/>
                    <a:pt x="523907" y="355727"/>
                    <a:pt x="523907" y="348234"/>
                  </a:cubicBezTo>
                  <a:lnTo>
                    <a:pt x="523907" y="308356"/>
                  </a:lnTo>
                  <a:lnTo>
                    <a:pt x="548418" y="308356"/>
                  </a:lnTo>
                  <a:lnTo>
                    <a:pt x="548418" y="347980"/>
                  </a:lnTo>
                  <a:cubicBezTo>
                    <a:pt x="548418" y="355727"/>
                    <a:pt x="554514" y="361823"/>
                    <a:pt x="562134" y="361823"/>
                  </a:cubicBezTo>
                  <a:lnTo>
                    <a:pt x="617887" y="361823"/>
                  </a:lnTo>
                  <a:cubicBezTo>
                    <a:pt x="625507" y="361823"/>
                    <a:pt x="631603" y="355473"/>
                    <a:pt x="631603" y="347980"/>
                  </a:cubicBezTo>
                  <a:lnTo>
                    <a:pt x="631603" y="308356"/>
                  </a:lnTo>
                  <a:lnTo>
                    <a:pt x="658654" y="308356"/>
                  </a:lnTo>
                  <a:cubicBezTo>
                    <a:pt x="666274" y="308356"/>
                    <a:pt x="672370" y="302260"/>
                    <a:pt x="672370" y="294640"/>
                  </a:cubicBezTo>
                  <a:lnTo>
                    <a:pt x="672370" y="229870"/>
                  </a:lnTo>
                  <a:cubicBezTo>
                    <a:pt x="672370" y="222250"/>
                    <a:pt x="666274" y="216154"/>
                    <a:pt x="658654" y="216154"/>
                  </a:cubicBezTo>
                  <a:lnTo>
                    <a:pt x="361855" y="216154"/>
                  </a:lnTo>
                  <a:cubicBezTo>
                    <a:pt x="342932" y="168148"/>
                    <a:pt x="296450" y="135636"/>
                    <a:pt x="244126" y="135636"/>
                  </a:cubicBezTo>
                  <a:close/>
                  <a:moveTo>
                    <a:pt x="329343" y="438785"/>
                  </a:moveTo>
                  <a:cubicBezTo>
                    <a:pt x="345091" y="438785"/>
                    <a:pt x="363252" y="441071"/>
                    <a:pt x="386874" y="444119"/>
                  </a:cubicBezTo>
                  <a:cubicBezTo>
                    <a:pt x="404400" y="446278"/>
                    <a:pt x="424593" y="448945"/>
                    <a:pt x="459899" y="452374"/>
                  </a:cubicBezTo>
                  <a:lnTo>
                    <a:pt x="468535" y="461010"/>
                  </a:lnTo>
                  <a:cubicBezTo>
                    <a:pt x="473361" y="470916"/>
                    <a:pt x="460407" y="488188"/>
                    <a:pt x="434753" y="488188"/>
                  </a:cubicBezTo>
                  <a:cubicBezTo>
                    <a:pt x="434245" y="488188"/>
                    <a:pt x="433737" y="488188"/>
                    <a:pt x="433229" y="488188"/>
                  </a:cubicBezTo>
                  <a:lnTo>
                    <a:pt x="331883" y="485648"/>
                  </a:lnTo>
                  <a:lnTo>
                    <a:pt x="324644" y="495173"/>
                  </a:lnTo>
                  <a:cubicBezTo>
                    <a:pt x="318167" y="513588"/>
                    <a:pt x="334042" y="527939"/>
                    <a:pt x="354743" y="537591"/>
                  </a:cubicBezTo>
                  <a:cubicBezTo>
                    <a:pt x="387001" y="552704"/>
                    <a:pt x="438944" y="562356"/>
                    <a:pt x="483140" y="562356"/>
                  </a:cubicBezTo>
                  <a:cubicBezTo>
                    <a:pt x="504984" y="562356"/>
                    <a:pt x="525050" y="559943"/>
                    <a:pt x="539782" y="554609"/>
                  </a:cubicBezTo>
                  <a:lnTo>
                    <a:pt x="654082" y="513334"/>
                  </a:lnTo>
                  <a:lnTo>
                    <a:pt x="654590" y="513207"/>
                  </a:lnTo>
                  <a:cubicBezTo>
                    <a:pt x="663099" y="509778"/>
                    <a:pt x="671354" y="508127"/>
                    <a:pt x="678974" y="508127"/>
                  </a:cubicBezTo>
                  <a:cubicBezTo>
                    <a:pt x="687102" y="508127"/>
                    <a:pt x="694595" y="509905"/>
                    <a:pt x="701072" y="513207"/>
                  </a:cubicBezTo>
                  <a:lnTo>
                    <a:pt x="703993" y="516255"/>
                  </a:lnTo>
                  <a:cubicBezTo>
                    <a:pt x="706914" y="520573"/>
                    <a:pt x="700056" y="526669"/>
                    <a:pt x="691674" y="531749"/>
                  </a:cubicBezTo>
                  <a:lnTo>
                    <a:pt x="648113" y="558419"/>
                  </a:lnTo>
                  <a:cubicBezTo>
                    <a:pt x="582327" y="598932"/>
                    <a:pt x="487458" y="657352"/>
                    <a:pt x="448215" y="667258"/>
                  </a:cubicBezTo>
                  <a:lnTo>
                    <a:pt x="178848" y="652018"/>
                  </a:lnTo>
                  <a:lnTo>
                    <a:pt x="178848" y="510794"/>
                  </a:lnTo>
                  <a:cubicBezTo>
                    <a:pt x="200057" y="506095"/>
                    <a:pt x="219996" y="494792"/>
                    <a:pt x="236887" y="480314"/>
                  </a:cubicBezTo>
                  <a:cubicBezTo>
                    <a:pt x="275495" y="448183"/>
                    <a:pt x="297593" y="438658"/>
                    <a:pt x="329343" y="438658"/>
                  </a:cubicBezTo>
                  <a:close/>
                  <a:moveTo>
                    <a:pt x="151162" y="486537"/>
                  </a:moveTo>
                  <a:lnTo>
                    <a:pt x="151289" y="677291"/>
                  </a:lnTo>
                  <a:lnTo>
                    <a:pt x="32290" y="677291"/>
                  </a:lnTo>
                  <a:lnTo>
                    <a:pt x="90202" y="486537"/>
                  </a:lnTo>
                  <a:close/>
                  <a:moveTo>
                    <a:pt x="325787" y="410845"/>
                  </a:moveTo>
                  <a:cubicBezTo>
                    <a:pt x="289592" y="410845"/>
                    <a:pt x="264319" y="421767"/>
                    <a:pt x="219361" y="459232"/>
                  </a:cubicBezTo>
                  <a:cubicBezTo>
                    <a:pt x="207042" y="469519"/>
                    <a:pt x="193453" y="478028"/>
                    <a:pt x="178848" y="482346"/>
                  </a:cubicBezTo>
                  <a:lnTo>
                    <a:pt x="178848" y="472821"/>
                  </a:lnTo>
                  <a:cubicBezTo>
                    <a:pt x="178848" y="465201"/>
                    <a:pt x="172752" y="459105"/>
                    <a:pt x="165132" y="459105"/>
                  </a:cubicBezTo>
                  <a:lnTo>
                    <a:pt x="80042" y="459105"/>
                  </a:lnTo>
                  <a:cubicBezTo>
                    <a:pt x="79915" y="459105"/>
                    <a:pt x="79788" y="459105"/>
                    <a:pt x="79661" y="459105"/>
                  </a:cubicBezTo>
                  <a:cubicBezTo>
                    <a:pt x="73819" y="459105"/>
                    <a:pt x="68612" y="463042"/>
                    <a:pt x="66834" y="469265"/>
                  </a:cubicBezTo>
                  <a:lnTo>
                    <a:pt x="921" y="686181"/>
                  </a:lnTo>
                  <a:cubicBezTo>
                    <a:pt x="-2254" y="695325"/>
                    <a:pt x="3207" y="703199"/>
                    <a:pt x="10827" y="704850"/>
                  </a:cubicBezTo>
                  <a:lnTo>
                    <a:pt x="167672" y="704850"/>
                  </a:lnTo>
                  <a:cubicBezTo>
                    <a:pt x="173895" y="703580"/>
                    <a:pt x="178467" y="697992"/>
                    <a:pt x="178467" y="691388"/>
                  </a:cubicBezTo>
                  <a:lnTo>
                    <a:pt x="178467" y="679831"/>
                  </a:lnTo>
                  <a:lnTo>
                    <a:pt x="449612" y="695452"/>
                  </a:lnTo>
                  <a:lnTo>
                    <a:pt x="452152" y="695071"/>
                  </a:lnTo>
                  <a:cubicBezTo>
                    <a:pt x="504730" y="683387"/>
                    <a:pt x="634778" y="598043"/>
                    <a:pt x="705644" y="555879"/>
                  </a:cubicBezTo>
                  <a:cubicBezTo>
                    <a:pt x="722408" y="545846"/>
                    <a:pt x="730536" y="533908"/>
                    <a:pt x="732822" y="514731"/>
                  </a:cubicBezTo>
                  <a:lnTo>
                    <a:pt x="726726" y="501396"/>
                  </a:lnTo>
                  <a:cubicBezTo>
                    <a:pt x="717455" y="487553"/>
                    <a:pt x="699421" y="480949"/>
                    <a:pt x="679736" y="480949"/>
                  </a:cubicBezTo>
                  <a:cubicBezTo>
                    <a:pt x="667925" y="480949"/>
                    <a:pt x="655479" y="483362"/>
                    <a:pt x="644049" y="488061"/>
                  </a:cubicBezTo>
                  <a:lnTo>
                    <a:pt x="530257" y="529209"/>
                  </a:lnTo>
                  <a:cubicBezTo>
                    <a:pt x="518319" y="533527"/>
                    <a:pt x="501936" y="535432"/>
                    <a:pt x="483648" y="535432"/>
                  </a:cubicBezTo>
                  <a:cubicBezTo>
                    <a:pt x="445294" y="535432"/>
                    <a:pt x="398939" y="526923"/>
                    <a:pt x="369856" y="514604"/>
                  </a:cubicBezTo>
                  <a:lnTo>
                    <a:pt x="432213" y="516001"/>
                  </a:lnTo>
                  <a:cubicBezTo>
                    <a:pt x="432848" y="516001"/>
                    <a:pt x="433356" y="516001"/>
                    <a:pt x="433991" y="516001"/>
                  </a:cubicBezTo>
                  <a:cubicBezTo>
                    <a:pt x="459899" y="516001"/>
                    <a:pt x="478949" y="504444"/>
                    <a:pt x="488855" y="489839"/>
                  </a:cubicBezTo>
                  <a:cubicBezTo>
                    <a:pt x="497110" y="477520"/>
                    <a:pt x="499269" y="462661"/>
                    <a:pt x="493046" y="449326"/>
                  </a:cubicBezTo>
                  <a:cubicBezTo>
                    <a:pt x="486950" y="436499"/>
                    <a:pt x="472980" y="426212"/>
                    <a:pt x="450628" y="424053"/>
                  </a:cubicBezTo>
                  <a:cubicBezTo>
                    <a:pt x="426879" y="421513"/>
                    <a:pt x="407194" y="418973"/>
                    <a:pt x="390303" y="416814"/>
                  </a:cubicBezTo>
                  <a:cubicBezTo>
                    <a:pt x="363760" y="413385"/>
                    <a:pt x="343440" y="410718"/>
                    <a:pt x="325660" y="410718"/>
                  </a:cubicBezTo>
                  <a:close/>
                </a:path>
              </a:pathLst>
            </a:custGeom>
            <a:solidFill>
              <a:srgbClr val="8878C3"/>
            </a:solidFill>
          </p:spPr>
          <p:txBody>
            <a:bodyPr/>
            <a:lstStyle/>
            <a:p>
              <a:endParaRPr lang="en-US"/>
            </a:p>
          </p:txBody>
        </p:sp>
      </p:grpSp>
      <p:grpSp>
        <p:nvGrpSpPr>
          <p:cNvPr id="14" name="Group 11">
            <a:extLst>
              <a:ext uri="{FF2B5EF4-FFF2-40B4-BE49-F238E27FC236}">
                <a16:creationId xmlns:a16="http://schemas.microsoft.com/office/drawing/2014/main" id="{50270C6E-C2C6-1DC0-FE1C-6B48A4849057}"/>
              </a:ext>
            </a:extLst>
          </p:cNvPr>
          <p:cNvGrpSpPr>
            <a:grpSpLocks noChangeAspect="1"/>
          </p:cNvGrpSpPr>
          <p:nvPr/>
        </p:nvGrpSpPr>
        <p:grpSpPr>
          <a:xfrm>
            <a:off x="9680990" y="2640906"/>
            <a:ext cx="1322467" cy="1020238"/>
            <a:chOff x="0" y="0"/>
            <a:chExt cx="901306" cy="695325"/>
          </a:xfrm>
        </p:grpSpPr>
        <p:sp>
          <p:nvSpPr>
            <p:cNvPr id="15" name="Freeform 12">
              <a:extLst>
                <a:ext uri="{FF2B5EF4-FFF2-40B4-BE49-F238E27FC236}">
                  <a16:creationId xmlns:a16="http://schemas.microsoft.com/office/drawing/2014/main" id="{0EF7A61D-F2F5-8D82-2B9E-0E48246A07ED}"/>
                </a:ext>
              </a:extLst>
            </p:cNvPr>
            <p:cNvSpPr/>
            <p:nvPr/>
          </p:nvSpPr>
          <p:spPr>
            <a:xfrm>
              <a:off x="0" y="0"/>
              <a:ext cx="901192" cy="695325"/>
            </a:xfrm>
            <a:custGeom>
              <a:avLst/>
              <a:gdLst/>
              <a:ahLst/>
              <a:cxnLst/>
              <a:rect l="l" t="t" r="r" b="b"/>
              <a:pathLst>
                <a:path w="901192" h="695325">
                  <a:moveTo>
                    <a:pt x="186182" y="221742"/>
                  </a:moveTo>
                  <a:cubicBezTo>
                    <a:pt x="207391" y="221742"/>
                    <a:pt x="221996" y="229362"/>
                    <a:pt x="231140" y="240919"/>
                  </a:cubicBezTo>
                  <a:cubicBezTo>
                    <a:pt x="238887" y="250698"/>
                    <a:pt x="243459" y="263398"/>
                    <a:pt x="245237" y="277114"/>
                  </a:cubicBezTo>
                  <a:lnTo>
                    <a:pt x="242570" y="321056"/>
                  </a:lnTo>
                  <a:cubicBezTo>
                    <a:pt x="237490" y="342773"/>
                    <a:pt x="227076" y="360934"/>
                    <a:pt x="213995" y="366649"/>
                  </a:cubicBezTo>
                  <a:cubicBezTo>
                    <a:pt x="206883" y="369062"/>
                    <a:pt x="201676" y="375793"/>
                    <a:pt x="201676" y="383794"/>
                  </a:cubicBezTo>
                  <a:lnTo>
                    <a:pt x="201676" y="406019"/>
                  </a:lnTo>
                  <a:cubicBezTo>
                    <a:pt x="201676" y="414020"/>
                    <a:pt x="207010" y="421132"/>
                    <a:pt x="215011" y="423418"/>
                  </a:cubicBezTo>
                  <a:lnTo>
                    <a:pt x="259588" y="436245"/>
                  </a:lnTo>
                  <a:cubicBezTo>
                    <a:pt x="209550" y="454279"/>
                    <a:pt x="175133" y="472821"/>
                    <a:pt x="151003" y="496951"/>
                  </a:cubicBezTo>
                  <a:lnTo>
                    <a:pt x="130810" y="521970"/>
                  </a:lnTo>
                  <a:lnTo>
                    <a:pt x="36322" y="521970"/>
                  </a:lnTo>
                  <a:cubicBezTo>
                    <a:pt x="37338" y="494792"/>
                    <a:pt x="41402" y="477647"/>
                    <a:pt x="53467" y="465582"/>
                  </a:cubicBezTo>
                  <a:cubicBezTo>
                    <a:pt x="69469" y="449580"/>
                    <a:pt x="100457" y="438658"/>
                    <a:pt x="156210" y="423672"/>
                  </a:cubicBezTo>
                  <a:cubicBezTo>
                    <a:pt x="164338" y="422021"/>
                    <a:pt x="170561" y="414655"/>
                    <a:pt x="170561" y="406146"/>
                  </a:cubicBezTo>
                  <a:lnTo>
                    <a:pt x="170561" y="376428"/>
                  </a:lnTo>
                  <a:lnTo>
                    <a:pt x="159131" y="367030"/>
                  </a:lnTo>
                  <a:cubicBezTo>
                    <a:pt x="145796" y="361696"/>
                    <a:pt x="135001" y="343281"/>
                    <a:pt x="129667" y="321056"/>
                  </a:cubicBezTo>
                  <a:lnTo>
                    <a:pt x="127000" y="277114"/>
                  </a:lnTo>
                  <a:cubicBezTo>
                    <a:pt x="128778" y="263398"/>
                    <a:pt x="133350" y="250698"/>
                    <a:pt x="141097" y="240919"/>
                  </a:cubicBezTo>
                  <a:cubicBezTo>
                    <a:pt x="150241" y="229235"/>
                    <a:pt x="164973" y="221742"/>
                    <a:pt x="186055" y="221742"/>
                  </a:cubicBezTo>
                  <a:close/>
                  <a:moveTo>
                    <a:pt x="715137" y="221742"/>
                  </a:moveTo>
                  <a:cubicBezTo>
                    <a:pt x="736219" y="221742"/>
                    <a:pt x="750951" y="229362"/>
                    <a:pt x="760095" y="240919"/>
                  </a:cubicBezTo>
                  <a:cubicBezTo>
                    <a:pt x="767842" y="250698"/>
                    <a:pt x="772414" y="263398"/>
                    <a:pt x="774192" y="277114"/>
                  </a:cubicBezTo>
                  <a:lnTo>
                    <a:pt x="771525" y="321056"/>
                  </a:lnTo>
                  <a:cubicBezTo>
                    <a:pt x="766191" y="343281"/>
                    <a:pt x="755396" y="361696"/>
                    <a:pt x="742061" y="367030"/>
                  </a:cubicBezTo>
                  <a:cubicBezTo>
                    <a:pt x="734949" y="369697"/>
                    <a:pt x="730631" y="376428"/>
                    <a:pt x="730631" y="383794"/>
                  </a:cubicBezTo>
                  <a:lnTo>
                    <a:pt x="730631" y="414655"/>
                  </a:lnTo>
                  <a:lnTo>
                    <a:pt x="744982" y="423672"/>
                  </a:lnTo>
                  <a:cubicBezTo>
                    <a:pt x="800735" y="438531"/>
                    <a:pt x="831850" y="449580"/>
                    <a:pt x="847725" y="465582"/>
                  </a:cubicBezTo>
                  <a:cubicBezTo>
                    <a:pt x="859790" y="477647"/>
                    <a:pt x="863854" y="494792"/>
                    <a:pt x="864870" y="521970"/>
                  </a:cubicBezTo>
                  <a:lnTo>
                    <a:pt x="770509" y="521970"/>
                  </a:lnTo>
                  <a:lnTo>
                    <a:pt x="750316" y="497078"/>
                  </a:lnTo>
                  <a:cubicBezTo>
                    <a:pt x="726186" y="472948"/>
                    <a:pt x="691896" y="454406"/>
                    <a:pt x="641731" y="436372"/>
                  </a:cubicBezTo>
                  <a:lnTo>
                    <a:pt x="686308" y="423545"/>
                  </a:lnTo>
                  <a:cubicBezTo>
                    <a:pt x="694309" y="421259"/>
                    <a:pt x="699643" y="414147"/>
                    <a:pt x="699643" y="406146"/>
                  </a:cubicBezTo>
                  <a:lnTo>
                    <a:pt x="699643" y="375793"/>
                  </a:lnTo>
                  <a:lnTo>
                    <a:pt x="687324" y="366649"/>
                  </a:lnTo>
                  <a:cubicBezTo>
                    <a:pt x="674243" y="360934"/>
                    <a:pt x="663829" y="342773"/>
                    <a:pt x="658749" y="321056"/>
                  </a:cubicBezTo>
                  <a:lnTo>
                    <a:pt x="656082" y="277114"/>
                  </a:lnTo>
                  <a:cubicBezTo>
                    <a:pt x="657860" y="263398"/>
                    <a:pt x="662432" y="250698"/>
                    <a:pt x="670179" y="240919"/>
                  </a:cubicBezTo>
                  <a:cubicBezTo>
                    <a:pt x="679323" y="229235"/>
                    <a:pt x="693928" y="221742"/>
                    <a:pt x="715137" y="221742"/>
                  </a:cubicBezTo>
                  <a:close/>
                  <a:moveTo>
                    <a:pt x="450596" y="36195"/>
                  </a:moveTo>
                  <a:cubicBezTo>
                    <a:pt x="498475" y="36195"/>
                    <a:pt x="531495" y="53721"/>
                    <a:pt x="552958" y="80772"/>
                  </a:cubicBezTo>
                  <a:cubicBezTo>
                    <a:pt x="570357" y="102489"/>
                    <a:pt x="580390" y="130683"/>
                    <a:pt x="584200" y="160528"/>
                  </a:cubicBezTo>
                  <a:cubicBezTo>
                    <a:pt x="588518" y="191135"/>
                    <a:pt x="586232" y="223647"/>
                    <a:pt x="578866" y="253746"/>
                  </a:cubicBezTo>
                  <a:cubicBezTo>
                    <a:pt x="567055" y="302768"/>
                    <a:pt x="542036" y="344043"/>
                    <a:pt x="510032" y="356489"/>
                  </a:cubicBezTo>
                  <a:cubicBezTo>
                    <a:pt x="503047" y="359410"/>
                    <a:pt x="498602" y="366141"/>
                    <a:pt x="498602" y="373253"/>
                  </a:cubicBezTo>
                  <a:lnTo>
                    <a:pt x="498602" y="425958"/>
                  </a:lnTo>
                  <a:lnTo>
                    <a:pt x="512953" y="434975"/>
                  </a:lnTo>
                  <a:cubicBezTo>
                    <a:pt x="626618" y="465455"/>
                    <a:pt x="690499" y="488315"/>
                    <a:pt x="724662" y="522478"/>
                  </a:cubicBezTo>
                  <a:cubicBezTo>
                    <a:pt x="732028" y="529590"/>
                    <a:pt x="737997" y="537591"/>
                    <a:pt x="743204" y="547878"/>
                  </a:cubicBezTo>
                  <a:lnTo>
                    <a:pt x="744982" y="550926"/>
                  </a:lnTo>
                  <a:cubicBezTo>
                    <a:pt x="758825" y="578358"/>
                    <a:pt x="763143" y="614045"/>
                    <a:pt x="764032" y="663702"/>
                  </a:cubicBezTo>
                  <a:lnTo>
                    <a:pt x="137160" y="663702"/>
                  </a:lnTo>
                  <a:cubicBezTo>
                    <a:pt x="137922" y="614045"/>
                    <a:pt x="142240" y="578231"/>
                    <a:pt x="156210" y="550672"/>
                  </a:cubicBezTo>
                  <a:cubicBezTo>
                    <a:pt x="157226" y="549402"/>
                    <a:pt x="157988" y="547751"/>
                    <a:pt x="158623" y="546227"/>
                  </a:cubicBezTo>
                  <a:lnTo>
                    <a:pt x="176657" y="522478"/>
                  </a:lnTo>
                  <a:cubicBezTo>
                    <a:pt x="210820" y="488188"/>
                    <a:pt x="274955" y="465455"/>
                    <a:pt x="389255" y="434848"/>
                  </a:cubicBezTo>
                  <a:cubicBezTo>
                    <a:pt x="397383" y="432562"/>
                    <a:pt x="402717" y="425450"/>
                    <a:pt x="402717" y="417449"/>
                  </a:cubicBezTo>
                  <a:lnTo>
                    <a:pt x="402717" y="365379"/>
                  </a:lnTo>
                  <a:lnTo>
                    <a:pt x="390271" y="356235"/>
                  </a:lnTo>
                  <a:cubicBezTo>
                    <a:pt x="358775" y="343408"/>
                    <a:pt x="334010" y="302514"/>
                    <a:pt x="322453" y="253873"/>
                  </a:cubicBezTo>
                  <a:cubicBezTo>
                    <a:pt x="315087" y="223774"/>
                    <a:pt x="312801" y="191389"/>
                    <a:pt x="317119" y="160655"/>
                  </a:cubicBezTo>
                  <a:cubicBezTo>
                    <a:pt x="321056" y="130810"/>
                    <a:pt x="330962" y="102616"/>
                    <a:pt x="348361" y="80899"/>
                  </a:cubicBezTo>
                  <a:cubicBezTo>
                    <a:pt x="369824" y="53975"/>
                    <a:pt x="402971" y="36322"/>
                    <a:pt x="450723" y="36322"/>
                  </a:cubicBezTo>
                  <a:close/>
                  <a:moveTo>
                    <a:pt x="450596" y="0"/>
                  </a:moveTo>
                  <a:cubicBezTo>
                    <a:pt x="390525" y="0"/>
                    <a:pt x="348107" y="23114"/>
                    <a:pt x="320040" y="58293"/>
                  </a:cubicBezTo>
                  <a:cubicBezTo>
                    <a:pt x="298577" y="85471"/>
                    <a:pt x="286131" y="119634"/>
                    <a:pt x="281178" y="155575"/>
                  </a:cubicBezTo>
                  <a:cubicBezTo>
                    <a:pt x="276479" y="190881"/>
                    <a:pt x="278892" y="227965"/>
                    <a:pt x="287274" y="262001"/>
                  </a:cubicBezTo>
                  <a:cubicBezTo>
                    <a:pt x="300355" y="316357"/>
                    <a:pt x="328803" y="363728"/>
                    <a:pt x="366395" y="384683"/>
                  </a:cubicBezTo>
                  <a:lnTo>
                    <a:pt x="366395" y="403479"/>
                  </a:lnTo>
                  <a:lnTo>
                    <a:pt x="313309" y="418846"/>
                  </a:lnTo>
                  <a:cubicBezTo>
                    <a:pt x="303530" y="413893"/>
                    <a:pt x="292227" y="409448"/>
                    <a:pt x="279019" y="405003"/>
                  </a:cubicBezTo>
                  <a:lnTo>
                    <a:pt x="240030" y="393192"/>
                  </a:lnTo>
                  <a:cubicBezTo>
                    <a:pt x="258064" y="379857"/>
                    <a:pt x="271272" y="356235"/>
                    <a:pt x="277622" y="329692"/>
                  </a:cubicBezTo>
                  <a:cubicBezTo>
                    <a:pt x="282067" y="311277"/>
                    <a:pt x="283591" y="291465"/>
                    <a:pt x="280924" y="272415"/>
                  </a:cubicBezTo>
                  <a:cubicBezTo>
                    <a:pt x="278257" y="252857"/>
                    <a:pt x="271272" y="233807"/>
                    <a:pt x="259461" y="218821"/>
                  </a:cubicBezTo>
                  <a:cubicBezTo>
                    <a:pt x="243713" y="198755"/>
                    <a:pt x="219837" y="185928"/>
                    <a:pt x="186309" y="185928"/>
                  </a:cubicBezTo>
                  <a:cubicBezTo>
                    <a:pt x="152781" y="185928"/>
                    <a:pt x="128905" y="198755"/>
                    <a:pt x="113157" y="218821"/>
                  </a:cubicBezTo>
                  <a:cubicBezTo>
                    <a:pt x="101346" y="233680"/>
                    <a:pt x="94361" y="252730"/>
                    <a:pt x="91694" y="272415"/>
                  </a:cubicBezTo>
                  <a:cubicBezTo>
                    <a:pt x="89281" y="291465"/>
                    <a:pt x="90424" y="311277"/>
                    <a:pt x="94996" y="329692"/>
                  </a:cubicBezTo>
                  <a:cubicBezTo>
                    <a:pt x="101346" y="356235"/>
                    <a:pt x="114808" y="379984"/>
                    <a:pt x="132842" y="393192"/>
                  </a:cubicBezTo>
                  <a:cubicBezTo>
                    <a:pt x="79756" y="407924"/>
                    <a:pt x="48006" y="420624"/>
                    <a:pt x="28194" y="440436"/>
                  </a:cubicBezTo>
                  <a:cubicBezTo>
                    <a:pt x="4953" y="463296"/>
                    <a:pt x="0" y="492379"/>
                    <a:pt x="0" y="540131"/>
                  </a:cubicBezTo>
                  <a:cubicBezTo>
                    <a:pt x="0" y="549910"/>
                    <a:pt x="8128" y="558165"/>
                    <a:pt x="18034" y="558165"/>
                  </a:cubicBezTo>
                  <a:lnTo>
                    <a:pt x="114300" y="558165"/>
                  </a:lnTo>
                  <a:cubicBezTo>
                    <a:pt x="103886" y="590423"/>
                    <a:pt x="100965" y="630047"/>
                    <a:pt x="100965" y="681863"/>
                  </a:cubicBezTo>
                  <a:cubicBezTo>
                    <a:pt x="100965" y="687197"/>
                    <a:pt x="103378" y="692023"/>
                    <a:pt x="107061" y="695325"/>
                  </a:cubicBezTo>
                  <a:lnTo>
                    <a:pt x="794131" y="695325"/>
                  </a:lnTo>
                  <a:cubicBezTo>
                    <a:pt x="797941" y="692023"/>
                    <a:pt x="800227" y="687197"/>
                    <a:pt x="800227" y="681863"/>
                  </a:cubicBezTo>
                  <a:cubicBezTo>
                    <a:pt x="800227" y="630174"/>
                    <a:pt x="797306" y="590550"/>
                    <a:pt x="786892" y="558165"/>
                  </a:cubicBezTo>
                  <a:lnTo>
                    <a:pt x="883158" y="558165"/>
                  </a:lnTo>
                  <a:cubicBezTo>
                    <a:pt x="892937" y="558165"/>
                    <a:pt x="901192" y="550037"/>
                    <a:pt x="901192" y="540131"/>
                  </a:cubicBezTo>
                  <a:cubicBezTo>
                    <a:pt x="901192" y="492252"/>
                    <a:pt x="896239" y="463296"/>
                    <a:pt x="873252" y="440182"/>
                  </a:cubicBezTo>
                  <a:cubicBezTo>
                    <a:pt x="853440" y="420370"/>
                    <a:pt x="821690" y="407670"/>
                    <a:pt x="768604" y="392938"/>
                  </a:cubicBezTo>
                  <a:cubicBezTo>
                    <a:pt x="786638" y="379603"/>
                    <a:pt x="800100" y="355981"/>
                    <a:pt x="806450" y="329438"/>
                  </a:cubicBezTo>
                  <a:cubicBezTo>
                    <a:pt x="810895" y="311023"/>
                    <a:pt x="812165" y="291211"/>
                    <a:pt x="809752" y="272161"/>
                  </a:cubicBezTo>
                  <a:cubicBezTo>
                    <a:pt x="807085" y="252603"/>
                    <a:pt x="800100" y="233553"/>
                    <a:pt x="788289" y="218567"/>
                  </a:cubicBezTo>
                  <a:cubicBezTo>
                    <a:pt x="772541" y="198501"/>
                    <a:pt x="748665" y="185674"/>
                    <a:pt x="715137" y="185674"/>
                  </a:cubicBezTo>
                  <a:cubicBezTo>
                    <a:pt x="681609" y="185674"/>
                    <a:pt x="657733" y="198501"/>
                    <a:pt x="641985" y="218567"/>
                  </a:cubicBezTo>
                  <a:cubicBezTo>
                    <a:pt x="630174" y="233426"/>
                    <a:pt x="623189" y="252476"/>
                    <a:pt x="620522" y="272161"/>
                  </a:cubicBezTo>
                  <a:cubicBezTo>
                    <a:pt x="617855" y="291211"/>
                    <a:pt x="619252" y="311023"/>
                    <a:pt x="623824" y="329438"/>
                  </a:cubicBezTo>
                  <a:cubicBezTo>
                    <a:pt x="630174" y="355981"/>
                    <a:pt x="643382" y="379730"/>
                    <a:pt x="661416" y="392938"/>
                  </a:cubicBezTo>
                  <a:cubicBezTo>
                    <a:pt x="646938" y="397002"/>
                    <a:pt x="633857" y="400939"/>
                    <a:pt x="622427" y="404749"/>
                  </a:cubicBezTo>
                  <a:lnTo>
                    <a:pt x="588137" y="418592"/>
                  </a:lnTo>
                  <a:cubicBezTo>
                    <a:pt x="571754" y="413512"/>
                    <a:pt x="553974" y="408559"/>
                    <a:pt x="535051" y="403225"/>
                  </a:cubicBezTo>
                  <a:lnTo>
                    <a:pt x="535051" y="384683"/>
                  </a:lnTo>
                  <a:cubicBezTo>
                    <a:pt x="572643" y="363855"/>
                    <a:pt x="601091" y="316357"/>
                    <a:pt x="614172" y="262001"/>
                  </a:cubicBezTo>
                  <a:cubicBezTo>
                    <a:pt x="622554" y="227838"/>
                    <a:pt x="624967" y="190881"/>
                    <a:pt x="620268" y="155575"/>
                  </a:cubicBezTo>
                  <a:cubicBezTo>
                    <a:pt x="615315" y="119634"/>
                    <a:pt x="602869" y="85471"/>
                    <a:pt x="581406" y="58293"/>
                  </a:cubicBezTo>
                  <a:cubicBezTo>
                    <a:pt x="553212" y="23114"/>
                    <a:pt x="510794" y="0"/>
                    <a:pt x="450596" y="0"/>
                  </a:cubicBezTo>
                  <a:close/>
                </a:path>
              </a:pathLst>
            </a:custGeom>
            <a:solidFill>
              <a:srgbClr val="8878C3"/>
            </a:solidFill>
          </p:spPr>
          <p:txBody>
            <a:bodyPr/>
            <a:lstStyle/>
            <a:p>
              <a:endParaRPr lang="en-US"/>
            </a:p>
          </p:txBody>
        </p:sp>
      </p:grpSp>
      <p:pic>
        <p:nvPicPr>
          <p:cNvPr id="17" name="Picture 16">
            <a:extLst>
              <a:ext uri="{FF2B5EF4-FFF2-40B4-BE49-F238E27FC236}">
                <a16:creationId xmlns:a16="http://schemas.microsoft.com/office/drawing/2014/main" id="{713D41CC-5B4D-D107-0F49-97158FFD4348}"/>
              </a:ext>
            </a:extLst>
          </p:cNvPr>
          <p:cNvPicPr>
            <a:picLocks noChangeAspect="1"/>
          </p:cNvPicPr>
          <p:nvPr/>
        </p:nvPicPr>
        <p:blipFill>
          <a:blip r:embed="rId2"/>
          <a:stretch>
            <a:fillRect/>
          </a:stretch>
        </p:blipFill>
        <p:spPr>
          <a:xfrm>
            <a:off x="10366372" y="5758982"/>
            <a:ext cx="1612680" cy="1006572"/>
          </a:xfrm>
          <a:prstGeom prst="rect">
            <a:avLst/>
          </a:prstGeom>
        </p:spPr>
      </p:pic>
      <p:sp>
        <p:nvSpPr>
          <p:cNvPr id="18" name="TextBox 24">
            <a:extLst>
              <a:ext uri="{FF2B5EF4-FFF2-40B4-BE49-F238E27FC236}">
                <a16:creationId xmlns:a16="http://schemas.microsoft.com/office/drawing/2014/main" id="{CE9DCC85-7A75-421D-9C30-91AA5FC1FB0D}"/>
              </a:ext>
            </a:extLst>
          </p:cNvPr>
          <p:cNvSpPr txBox="1"/>
          <p:nvPr/>
        </p:nvSpPr>
        <p:spPr>
          <a:xfrm>
            <a:off x="736667" y="4813832"/>
            <a:ext cx="1895771" cy="243656"/>
          </a:xfrm>
          <a:prstGeom prst="rect">
            <a:avLst/>
          </a:prstGeom>
        </p:spPr>
        <p:txBody>
          <a:bodyPr wrap="square" lIns="0" tIns="0" rIns="0" bIns="0" rtlCol="0" anchor="t">
            <a:spAutoFit/>
          </a:bodyPr>
          <a:lstStyle/>
          <a:p>
            <a:pPr algn="ctr">
              <a:lnSpc>
                <a:spcPts val="1934"/>
              </a:lnSpc>
            </a:pPr>
            <a:r>
              <a:rPr lang="en-US" sz="1600" b="1">
                <a:solidFill>
                  <a:srgbClr val="FFFFFF"/>
                </a:solidFill>
                <a:latin typeface="Oswald Bold"/>
                <a:ea typeface="Oswald Bold"/>
                <a:cs typeface="Oswald Bold"/>
                <a:sym typeface="Oswald Bold"/>
              </a:rPr>
              <a:t>Bridging the Gap</a:t>
            </a:r>
          </a:p>
        </p:txBody>
      </p:sp>
      <p:sp>
        <p:nvSpPr>
          <p:cNvPr id="20" name="TextBox 20">
            <a:extLst>
              <a:ext uri="{FF2B5EF4-FFF2-40B4-BE49-F238E27FC236}">
                <a16:creationId xmlns:a16="http://schemas.microsoft.com/office/drawing/2014/main" id="{CE68B664-5EC4-DA22-0148-D5A9DBD076F3}"/>
              </a:ext>
            </a:extLst>
          </p:cNvPr>
          <p:cNvSpPr txBox="1"/>
          <p:nvPr/>
        </p:nvSpPr>
        <p:spPr>
          <a:xfrm>
            <a:off x="736667" y="5142860"/>
            <a:ext cx="1988947" cy="719621"/>
          </a:xfrm>
          <a:prstGeom prst="rect">
            <a:avLst/>
          </a:prstGeom>
        </p:spPr>
        <p:txBody>
          <a:bodyPr wrap="square" lIns="0" tIns="0" rIns="0" bIns="0" rtlCol="0" anchor="t">
            <a:spAutoFit/>
          </a:bodyPr>
          <a:lstStyle/>
          <a:p>
            <a:pPr algn="just">
              <a:lnSpc>
                <a:spcPts val="1406"/>
              </a:lnSpc>
            </a:pPr>
            <a:r>
              <a:rPr lang="en-US" sz="1400">
                <a:solidFill>
                  <a:srgbClr val="FFFFFF"/>
                </a:solidFill>
                <a:latin typeface="Open Sans"/>
                <a:ea typeface="Open Sans"/>
                <a:cs typeface="Open Sans"/>
                <a:sym typeface="Open Sans"/>
              </a:rPr>
              <a:t>Be the first to know about DOD’s upcoming contracting opportunities.</a:t>
            </a:r>
          </a:p>
        </p:txBody>
      </p:sp>
      <p:sp>
        <p:nvSpPr>
          <p:cNvPr id="21" name="TextBox 24">
            <a:extLst>
              <a:ext uri="{FF2B5EF4-FFF2-40B4-BE49-F238E27FC236}">
                <a16:creationId xmlns:a16="http://schemas.microsoft.com/office/drawing/2014/main" id="{6C559386-DA81-8FB1-F6F4-BC7247C5BECD}"/>
              </a:ext>
            </a:extLst>
          </p:cNvPr>
          <p:cNvSpPr txBox="1"/>
          <p:nvPr/>
        </p:nvSpPr>
        <p:spPr>
          <a:xfrm>
            <a:off x="3374469" y="3301213"/>
            <a:ext cx="1551456" cy="487313"/>
          </a:xfrm>
          <a:prstGeom prst="rect">
            <a:avLst/>
          </a:prstGeom>
        </p:spPr>
        <p:txBody>
          <a:bodyPr wrap="square" lIns="0" tIns="0" rIns="0" bIns="0" rtlCol="0" anchor="t">
            <a:spAutoFit/>
          </a:bodyPr>
          <a:lstStyle/>
          <a:p>
            <a:pPr algn="ctr">
              <a:lnSpc>
                <a:spcPts val="1934"/>
              </a:lnSpc>
            </a:pPr>
            <a:r>
              <a:rPr lang="en-US" sz="1600" b="1">
                <a:solidFill>
                  <a:srgbClr val="FFFFFF"/>
                </a:solidFill>
                <a:latin typeface="Oswald Bold"/>
                <a:ea typeface="Oswald Bold"/>
                <a:cs typeface="Oswald Bold"/>
                <a:sym typeface="Oswald Bold"/>
              </a:rPr>
              <a:t>No-Cost Services</a:t>
            </a:r>
          </a:p>
        </p:txBody>
      </p:sp>
      <p:sp>
        <p:nvSpPr>
          <p:cNvPr id="22" name="TextBox 21">
            <a:extLst>
              <a:ext uri="{FF2B5EF4-FFF2-40B4-BE49-F238E27FC236}">
                <a16:creationId xmlns:a16="http://schemas.microsoft.com/office/drawing/2014/main" id="{866F4795-10D5-31B8-7B13-F47DC553C373}"/>
              </a:ext>
            </a:extLst>
          </p:cNvPr>
          <p:cNvSpPr txBox="1"/>
          <p:nvPr/>
        </p:nvSpPr>
        <p:spPr>
          <a:xfrm>
            <a:off x="3184775" y="3892278"/>
            <a:ext cx="2053732" cy="838243"/>
          </a:xfrm>
          <a:prstGeom prst="rect">
            <a:avLst/>
          </a:prstGeom>
        </p:spPr>
        <p:txBody>
          <a:bodyPr wrap="square" lIns="0" tIns="0" rIns="0" bIns="0" rtlCol="0" anchor="t">
            <a:spAutoFit/>
          </a:bodyPr>
          <a:lstStyle/>
          <a:p>
            <a:pPr algn="just">
              <a:lnSpc>
                <a:spcPts val="1293"/>
              </a:lnSpc>
            </a:pPr>
            <a:r>
              <a:rPr lang="en-US" sz="1400">
                <a:solidFill>
                  <a:srgbClr val="FFFFFF"/>
                </a:solidFill>
                <a:latin typeface="Open Sans"/>
                <a:ea typeface="Open Sans"/>
                <a:cs typeface="Open Sans"/>
                <a:sym typeface="Open Sans"/>
              </a:rPr>
              <a:t>With us by your side, proceed confidently in government contracting with long-term support, at no cost.</a:t>
            </a:r>
          </a:p>
        </p:txBody>
      </p:sp>
      <p:sp>
        <p:nvSpPr>
          <p:cNvPr id="24" name="TextBox 26">
            <a:extLst>
              <a:ext uri="{FF2B5EF4-FFF2-40B4-BE49-F238E27FC236}">
                <a16:creationId xmlns:a16="http://schemas.microsoft.com/office/drawing/2014/main" id="{B22ABE8E-C72F-3044-70D1-7468CA41D219}"/>
              </a:ext>
            </a:extLst>
          </p:cNvPr>
          <p:cNvSpPr txBox="1"/>
          <p:nvPr/>
        </p:nvSpPr>
        <p:spPr>
          <a:xfrm>
            <a:off x="6325691" y="4730521"/>
            <a:ext cx="1254687" cy="243656"/>
          </a:xfrm>
          <a:prstGeom prst="rect">
            <a:avLst/>
          </a:prstGeom>
        </p:spPr>
        <p:txBody>
          <a:bodyPr wrap="square" lIns="0" tIns="0" rIns="0" bIns="0" rtlCol="0" anchor="t">
            <a:spAutoFit/>
          </a:bodyPr>
          <a:lstStyle/>
          <a:p>
            <a:pPr algn="ctr">
              <a:lnSpc>
                <a:spcPts val="1934"/>
              </a:lnSpc>
            </a:pPr>
            <a:r>
              <a:rPr lang="en-US" sz="1600" b="1">
                <a:solidFill>
                  <a:srgbClr val="FFFFFF"/>
                </a:solidFill>
                <a:latin typeface="Oswald Bold"/>
                <a:ea typeface="Oswald Bold"/>
                <a:cs typeface="Oswald Bold"/>
                <a:sym typeface="Oswald Bold"/>
              </a:rPr>
              <a:t>Opportunity</a:t>
            </a:r>
          </a:p>
        </p:txBody>
      </p:sp>
      <p:sp>
        <p:nvSpPr>
          <p:cNvPr id="25" name="TextBox 22">
            <a:extLst>
              <a:ext uri="{FF2B5EF4-FFF2-40B4-BE49-F238E27FC236}">
                <a16:creationId xmlns:a16="http://schemas.microsoft.com/office/drawing/2014/main" id="{46B5D1D4-F068-F448-790F-F9006F2439EF}"/>
              </a:ext>
            </a:extLst>
          </p:cNvPr>
          <p:cNvSpPr txBox="1"/>
          <p:nvPr/>
        </p:nvSpPr>
        <p:spPr>
          <a:xfrm>
            <a:off x="6096000" y="5142860"/>
            <a:ext cx="1816764" cy="838243"/>
          </a:xfrm>
          <a:prstGeom prst="rect">
            <a:avLst/>
          </a:prstGeom>
        </p:spPr>
        <p:txBody>
          <a:bodyPr wrap="square" lIns="0" tIns="0" rIns="0" bIns="0" rtlCol="0" anchor="t">
            <a:spAutoFit/>
          </a:bodyPr>
          <a:lstStyle/>
          <a:p>
            <a:pPr algn="just">
              <a:lnSpc>
                <a:spcPts val="1292"/>
              </a:lnSpc>
            </a:pPr>
            <a:r>
              <a:rPr lang="en-US" sz="1400">
                <a:solidFill>
                  <a:srgbClr val="FFFFFF"/>
                </a:solidFill>
                <a:latin typeface="Open Sans"/>
                <a:ea typeface="Open Sans"/>
                <a:cs typeface="Open Sans"/>
                <a:sym typeface="Open Sans"/>
              </a:rPr>
              <a:t>During FY25, the U.S. government planned to spend $755B, 23% of which was goaled to small business.</a:t>
            </a:r>
          </a:p>
        </p:txBody>
      </p:sp>
      <p:sp>
        <p:nvSpPr>
          <p:cNvPr id="26" name="TextBox 27">
            <a:extLst>
              <a:ext uri="{FF2B5EF4-FFF2-40B4-BE49-F238E27FC236}">
                <a16:creationId xmlns:a16="http://schemas.microsoft.com/office/drawing/2014/main" id="{BC2C0790-8E29-09EF-CF65-C6DAD0686F62}"/>
              </a:ext>
            </a:extLst>
          </p:cNvPr>
          <p:cNvSpPr txBox="1"/>
          <p:nvPr/>
        </p:nvSpPr>
        <p:spPr>
          <a:xfrm>
            <a:off x="9745417" y="3788526"/>
            <a:ext cx="1322300" cy="243656"/>
          </a:xfrm>
          <a:prstGeom prst="rect">
            <a:avLst/>
          </a:prstGeom>
        </p:spPr>
        <p:txBody>
          <a:bodyPr wrap="square" lIns="0" tIns="0" rIns="0" bIns="0" rtlCol="0" anchor="t">
            <a:spAutoFit/>
          </a:bodyPr>
          <a:lstStyle/>
          <a:p>
            <a:pPr algn="ctr">
              <a:lnSpc>
                <a:spcPts val="1934"/>
              </a:lnSpc>
            </a:pPr>
            <a:r>
              <a:rPr lang="en-US" sz="1600" b="1">
                <a:solidFill>
                  <a:srgbClr val="FFFFFF"/>
                </a:solidFill>
                <a:latin typeface="Oswald Bold"/>
                <a:ea typeface="Oswald Bold"/>
                <a:cs typeface="Oswald Bold"/>
                <a:sym typeface="Oswald Bold"/>
              </a:rPr>
              <a:t>Networking</a:t>
            </a:r>
          </a:p>
        </p:txBody>
      </p:sp>
      <p:sp>
        <p:nvSpPr>
          <p:cNvPr id="27" name="TextBox 23">
            <a:extLst>
              <a:ext uri="{FF2B5EF4-FFF2-40B4-BE49-F238E27FC236}">
                <a16:creationId xmlns:a16="http://schemas.microsoft.com/office/drawing/2014/main" id="{3EF04442-8FC2-3B35-AC80-E3BECC0D5169}"/>
              </a:ext>
            </a:extLst>
          </p:cNvPr>
          <p:cNvSpPr txBox="1"/>
          <p:nvPr/>
        </p:nvSpPr>
        <p:spPr>
          <a:xfrm>
            <a:off x="9135207" y="4142302"/>
            <a:ext cx="2549769" cy="671530"/>
          </a:xfrm>
          <a:prstGeom prst="rect">
            <a:avLst/>
          </a:prstGeom>
        </p:spPr>
        <p:txBody>
          <a:bodyPr wrap="square" lIns="0" tIns="0" rIns="0" bIns="0" rtlCol="0" anchor="t">
            <a:spAutoFit/>
          </a:bodyPr>
          <a:lstStyle/>
          <a:p>
            <a:pPr algn="just">
              <a:lnSpc>
                <a:spcPts val="1293"/>
              </a:lnSpc>
            </a:pPr>
            <a:r>
              <a:rPr lang="en-US" sz="1400">
                <a:solidFill>
                  <a:srgbClr val="FFFFFF"/>
                </a:solidFill>
                <a:latin typeface="Open Sans"/>
                <a:ea typeface="Open Sans"/>
                <a:cs typeface="Open Sans"/>
                <a:sym typeface="Open Sans"/>
              </a:rPr>
              <a:t>We offer various training and networking opportunities for our clients, giving them access to opportunities. </a:t>
            </a:r>
          </a:p>
        </p:txBody>
      </p:sp>
    </p:spTree>
    <p:extLst>
      <p:ext uri="{BB962C8B-B14F-4D97-AF65-F5344CB8AC3E}">
        <p14:creationId xmlns:p14="http://schemas.microsoft.com/office/powerpoint/2010/main" val="40040475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56D962-CDAF-08B1-5F80-3193F218B761}"/>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0830B190-45D9-E6C0-E86A-32D03C7EEF1D}"/>
              </a:ext>
            </a:extLst>
          </p:cNvPr>
          <p:cNvSpPr>
            <a:spLocks noGrp="1"/>
          </p:cNvSpPr>
          <p:nvPr>
            <p:ph type="title"/>
          </p:nvPr>
        </p:nvSpPr>
        <p:spPr>
          <a:xfrm>
            <a:off x="0" y="0"/>
            <a:ext cx="12192000" cy="1325563"/>
          </a:xfrm>
          <a:solidFill>
            <a:srgbClr val="7030A0"/>
          </a:solidFill>
        </p:spPr>
        <p:txBody>
          <a:bodyPr>
            <a:normAutofit/>
          </a:bodyPr>
          <a:lstStyle/>
          <a:p>
            <a:pPr algn="ctr"/>
            <a:r>
              <a:rPr lang="en-US" sz="4000"/>
              <a:t>Market Research </a:t>
            </a:r>
          </a:p>
        </p:txBody>
      </p:sp>
      <p:pic>
        <p:nvPicPr>
          <p:cNvPr id="17" name="Picture 16">
            <a:extLst>
              <a:ext uri="{FF2B5EF4-FFF2-40B4-BE49-F238E27FC236}">
                <a16:creationId xmlns:a16="http://schemas.microsoft.com/office/drawing/2014/main" id="{13477198-B846-FE7E-150B-051734E8B0E0}"/>
              </a:ext>
            </a:extLst>
          </p:cNvPr>
          <p:cNvPicPr>
            <a:picLocks noChangeAspect="1"/>
          </p:cNvPicPr>
          <p:nvPr/>
        </p:nvPicPr>
        <p:blipFill>
          <a:blip r:embed="rId2"/>
          <a:stretch>
            <a:fillRect/>
          </a:stretch>
        </p:blipFill>
        <p:spPr>
          <a:xfrm>
            <a:off x="10253646" y="5688622"/>
            <a:ext cx="1725406" cy="1076931"/>
          </a:xfrm>
          <a:prstGeom prst="rect">
            <a:avLst/>
          </a:prstGeom>
        </p:spPr>
      </p:pic>
      <p:sp>
        <p:nvSpPr>
          <p:cNvPr id="2" name="TextBox 1">
            <a:extLst>
              <a:ext uri="{FF2B5EF4-FFF2-40B4-BE49-F238E27FC236}">
                <a16:creationId xmlns:a16="http://schemas.microsoft.com/office/drawing/2014/main" id="{75E2EFD8-AF97-7B11-7D86-6EAC59820F9E}"/>
              </a:ext>
            </a:extLst>
          </p:cNvPr>
          <p:cNvSpPr txBox="1"/>
          <p:nvPr/>
        </p:nvSpPr>
        <p:spPr>
          <a:xfrm>
            <a:off x="821104" y="1325563"/>
            <a:ext cx="5008196" cy="4893647"/>
          </a:xfrm>
          <a:prstGeom prst="rect">
            <a:avLst/>
          </a:prstGeom>
          <a:noFill/>
        </p:spPr>
        <p:txBody>
          <a:bodyPr wrap="square" rtlCol="0">
            <a:spAutoFit/>
          </a:bodyPr>
          <a:lstStyle/>
          <a:p>
            <a:endParaRPr lang="en-US" sz="2400"/>
          </a:p>
          <a:p>
            <a:r>
              <a:rPr lang="en-US" sz="2400"/>
              <a:t>Dept of Defense </a:t>
            </a:r>
          </a:p>
          <a:p>
            <a:pPr marL="742950" lvl="1" indent="-285750">
              <a:buFont typeface="Arial" panose="020B0604020202020204" pitchFamily="34" charset="0"/>
              <a:buChar char="•"/>
            </a:pPr>
            <a:r>
              <a:rPr lang="en-US" sz="2400"/>
              <a:t>US: $58.38B </a:t>
            </a:r>
          </a:p>
          <a:p>
            <a:pPr marL="742950" lvl="1" indent="-285750">
              <a:buFont typeface="Arial" panose="020B0604020202020204" pitchFamily="34" charset="0"/>
              <a:buChar char="•"/>
            </a:pPr>
            <a:r>
              <a:rPr lang="en-US" sz="2400"/>
              <a:t>SC: $125.95M </a:t>
            </a:r>
          </a:p>
          <a:p>
            <a:r>
              <a:rPr lang="en-US" sz="2400"/>
              <a:t>Dept of Veterans Affairs </a:t>
            </a:r>
          </a:p>
          <a:p>
            <a:pPr marL="742950" lvl="1" indent="-285750">
              <a:buFont typeface="Arial" panose="020B0604020202020204" pitchFamily="34" charset="0"/>
              <a:buChar char="•"/>
            </a:pPr>
            <a:r>
              <a:rPr lang="en-US" sz="2400"/>
              <a:t>US: $9.50B </a:t>
            </a:r>
          </a:p>
          <a:p>
            <a:pPr marL="742950" lvl="1" indent="-285750">
              <a:buFont typeface="Arial" panose="020B0604020202020204" pitchFamily="34" charset="0"/>
              <a:buChar char="•"/>
            </a:pPr>
            <a:r>
              <a:rPr lang="en-US" sz="2400"/>
              <a:t>SC: $27.01M </a:t>
            </a:r>
          </a:p>
          <a:p>
            <a:r>
              <a:rPr lang="en-US" sz="2400"/>
              <a:t>Dept of Health and Human Services </a:t>
            </a:r>
          </a:p>
          <a:p>
            <a:pPr marL="742950" lvl="1" indent="-285750">
              <a:buFont typeface="Arial" panose="020B0604020202020204" pitchFamily="34" charset="0"/>
              <a:buChar char="•"/>
            </a:pPr>
            <a:r>
              <a:rPr lang="en-US" sz="2400"/>
              <a:t>US: $3.43B </a:t>
            </a:r>
          </a:p>
          <a:p>
            <a:pPr marL="742950" lvl="1" indent="-285750">
              <a:buFont typeface="Arial" panose="020B0604020202020204" pitchFamily="34" charset="0"/>
              <a:buChar char="•"/>
            </a:pPr>
            <a:r>
              <a:rPr lang="en-US" sz="2400"/>
              <a:t>SC: $225.12M </a:t>
            </a:r>
          </a:p>
          <a:p>
            <a:r>
              <a:rPr lang="en-US" sz="2400"/>
              <a:t>General Services Administration </a:t>
            </a:r>
          </a:p>
          <a:p>
            <a:pPr marL="800100" lvl="1" indent="-342900">
              <a:buFont typeface="Arial" panose="020B0604020202020204" pitchFamily="34" charset="0"/>
              <a:buChar char="•"/>
            </a:pPr>
            <a:r>
              <a:rPr lang="en-US" sz="2400"/>
              <a:t>US: $3.27B </a:t>
            </a:r>
          </a:p>
          <a:p>
            <a:pPr marL="800100" lvl="1" indent="-342900">
              <a:buFont typeface="Arial" panose="020B0604020202020204" pitchFamily="34" charset="0"/>
              <a:buChar char="•"/>
            </a:pPr>
            <a:r>
              <a:rPr lang="en-US" sz="2400"/>
              <a:t>SC: $4.76M</a:t>
            </a:r>
          </a:p>
        </p:txBody>
      </p:sp>
      <p:sp>
        <p:nvSpPr>
          <p:cNvPr id="4" name="TextBox 3">
            <a:extLst>
              <a:ext uri="{FF2B5EF4-FFF2-40B4-BE49-F238E27FC236}">
                <a16:creationId xmlns:a16="http://schemas.microsoft.com/office/drawing/2014/main" id="{BCAE19EC-4647-21EB-2C2B-2C8D1B66C266}"/>
              </a:ext>
            </a:extLst>
          </p:cNvPr>
          <p:cNvSpPr txBox="1"/>
          <p:nvPr/>
        </p:nvSpPr>
        <p:spPr>
          <a:xfrm>
            <a:off x="1799004" y="867692"/>
            <a:ext cx="9961196" cy="584775"/>
          </a:xfrm>
          <a:prstGeom prst="rect">
            <a:avLst/>
          </a:prstGeom>
          <a:noFill/>
        </p:spPr>
        <p:txBody>
          <a:bodyPr wrap="square" lIns="91440" tIns="45720" rIns="91440" bIns="45720" anchor="t">
            <a:spAutoFit/>
          </a:bodyPr>
          <a:lstStyle/>
          <a:p>
            <a:r>
              <a:rPr lang="en-US" sz="1600"/>
              <a:t>In</a:t>
            </a:r>
            <a:r>
              <a:rPr lang="en-US" sz="1600">
                <a:ea typeface="+mn-lt"/>
                <a:cs typeface="+mn-lt"/>
              </a:rPr>
              <a:t> FY26 to date, the following agencies have spent funds on manufacturing-related efforts and projects:</a:t>
            </a:r>
            <a:endParaRPr lang="en-US"/>
          </a:p>
          <a:p>
            <a:endParaRPr lang="en-US" sz="1600"/>
          </a:p>
        </p:txBody>
      </p:sp>
      <p:sp>
        <p:nvSpPr>
          <p:cNvPr id="5" name="TextBox 4">
            <a:extLst>
              <a:ext uri="{FF2B5EF4-FFF2-40B4-BE49-F238E27FC236}">
                <a16:creationId xmlns:a16="http://schemas.microsoft.com/office/drawing/2014/main" id="{D37203C2-B76E-1F72-F951-8DFD0D4F4916}"/>
              </a:ext>
            </a:extLst>
          </p:cNvPr>
          <p:cNvSpPr txBox="1"/>
          <p:nvPr/>
        </p:nvSpPr>
        <p:spPr>
          <a:xfrm>
            <a:off x="6362702" y="1554465"/>
            <a:ext cx="4679053" cy="4524315"/>
          </a:xfrm>
          <a:prstGeom prst="rect">
            <a:avLst/>
          </a:prstGeom>
          <a:noFill/>
        </p:spPr>
        <p:txBody>
          <a:bodyPr wrap="square" rtlCol="0">
            <a:spAutoFit/>
          </a:bodyPr>
          <a:lstStyle/>
          <a:p>
            <a:r>
              <a:rPr lang="en-US" sz="2400"/>
              <a:t>NASA </a:t>
            </a:r>
          </a:p>
          <a:p>
            <a:pPr marL="742950" lvl="1" indent="-285750">
              <a:buFont typeface="Arial" panose="020B0604020202020204" pitchFamily="34" charset="0"/>
              <a:buChar char="•"/>
            </a:pPr>
            <a:r>
              <a:rPr lang="en-US" sz="2400"/>
              <a:t>US: $1.79B </a:t>
            </a:r>
          </a:p>
          <a:p>
            <a:pPr marL="742950" lvl="1" indent="-285750">
              <a:buFont typeface="Arial" panose="020B0604020202020204" pitchFamily="34" charset="0"/>
              <a:buChar char="•"/>
            </a:pPr>
            <a:r>
              <a:rPr lang="en-US" sz="2400"/>
              <a:t>SC: $2.84M</a:t>
            </a:r>
          </a:p>
          <a:p>
            <a:r>
              <a:rPr lang="en-US" sz="2400"/>
              <a:t>Dept of Homeland Security </a:t>
            </a:r>
          </a:p>
          <a:p>
            <a:pPr marL="742950" lvl="1" indent="-285750">
              <a:buFont typeface="Arial" panose="020B0604020202020204" pitchFamily="34" charset="0"/>
              <a:buChar char="•"/>
            </a:pPr>
            <a:r>
              <a:rPr lang="en-US" sz="2400"/>
              <a:t>US: $1.24B </a:t>
            </a:r>
          </a:p>
          <a:p>
            <a:pPr marL="742950" lvl="1" indent="-285750">
              <a:buFont typeface="Arial" panose="020B0604020202020204" pitchFamily="34" charset="0"/>
              <a:buChar char="•"/>
            </a:pPr>
            <a:r>
              <a:rPr lang="en-US" sz="2400"/>
              <a:t>SC: $4.75M</a:t>
            </a:r>
          </a:p>
          <a:p>
            <a:r>
              <a:rPr lang="en-US" sz="2400"/>
              <a:t>Dept of Agriculture (USDA) </a:t>
            </a:r>
          </a:p>
          <a:p>
            <a:pPr marL="742950" lvl="1" indent="-285750">
              <a:buFont typeface="Arial" panose="020B0604020202020204" pitchFamily="34" charset="0"/>
              <a:buChar char="•"/>
            </a:pPr>
            <a:r>
              <a:rPr lang="en-US" sz="2400"/>
              <a:t>US: $997.98M</a:t>
            </a:r>
          </a:p>
          <a:p>
            <a:pPr marL="742950" lvl="1" indent="-285750">
              <a:buFont typeface="Arial" panose="020B0604020202020204" pitchFamily="34" charset="0"/>
              <a:buChar char="•"/>
            </a:pPr>
            <a:r>
              <a:rPr lang="en-US" sz="2400"/>
              <a:t>SC: $4.09M</a:t>
            </a:r>
          </a:p>
          <a:p>
            <a:r>
              <a:rPr lang="en-US" sz="2400"/>
              <a:t>Dept of Justice </a:t>
            </a:r>
          </a:p>
          <a:p>
            <a:pPr marL="742950" lvl="1" indent="-285750">
              <a:buFont typeface="Arial" panose="020B0604020202020204" pitchFamily="34" charset="0"/>
              <a:buChar char="•"/>
            </a:pPr>
            <a:r>
              <a:rPr lang="en-US" sz="2400"/>
              <a:t> US: $480.31M</a:t>
            </a:r>
          </a:p>
          <a:p>
            <a:pPr marL="742950" lvl="1" indent="-285750">
              <a:buFont typeface="Arial" panose="020B0604020202020204" pitchFamily="34" charset="0"/>
              <a:buChar char="•"/>
            </a:pPr>
            <a:r>
              <a:rPr lang="en-US" sz="2400"/>
              <a:t> SC: $1.46M</a:t>
            </a:r>
          </a:p>
        </p:txBody>
      </p:sp>
    </p:spTree>
    <p:extLst>
      <p:ext uri="{BB962C8B-B14F-4D97-AF65-F5344CB8AC3E}">
        <p14:creationId xmlns:p14="http://schemas.microsoft.com/office/powerpoint/2010/main" val="967464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99936F-756E-8F03-FD63-1BDABBD8BB4D}"/>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AA99517B-4E1E-1571-8FAA-F16231452B9D}"/>
              </a:ext>
            </a:extLst>
          </p:cNvPr>
          <p:cNvSpPr>
            <a:spLocks noGrp="1"/>
          </p:cNvSpPr>
          <p:nvPr>
            <p:ph type="title"/>
          </p:nvPr>
        </p:nvSpPr>
        <p:spPr>
          <a:xfrm>
            <a:off x="0" y="0"/>
            <a:ext cx="12192000" cy="1325563"/>
          </a:xfrm>
          <a:solidFill>
            <a:srgbClr val="7030A0"/>
          </a:solidFill>
        </p:spPr>
        <p:txBody>
          <a:bodyPr>
            <a:normAutofit/>
          </a:bodyPr>
          <a:lstStyle/>
          <a:p>
            <a:pPr algn="ctr"/>
            <a:r>
              <a:rPr lang="en-US" sz="4000"/>
              <a:t>DOD Key Technology Areas</a:t>
            </a:r>
          </a:p>
        </p:txBody>
      </p:sp>
      <p:pic>
        <p:nvPicPr>
          <p:cNvPr id="17" name="Picture 16">
            <a:extLst>
              <a:ext uri="{FF2B5EF4-FFF2-40B4-BE49-F238E27FC236}">
                <a16:creationId xmlns:a16="http://schemas.microsoft.com/office/drawing/2014/main" id="{D9EE01D8-F9E6-552C-F73A-DBDECB400D52}"/>
              </a:ext>
            </a:extLst>
          </p:cNvPr>
          <p:cNvPicPr>
            <a:picLocks noChangeAspect="1"/>
          </p:cNvPicPr>
          <p:nvPr/>
        </p:nvPicPr>
        <p:blipFill>
          <a:blip r:embed="rId2"/>
          <a:stretch>
            <a:fillRect/>
          </a:stretch>
        </p:blipFill>
        <p:spPr>
          <a:xfrm>
            <a:off x="10253646" y="5688622"/>
            <a:ext cx="1725406" cy="1076931"/>
          </a:xfrm>
          <a:prstGeom prst="rect">
            <a:avLst/>
          </a:prstGeom>
        </p:spPr>
      </p:pic>
      <p:sp>
        <p:nvSpPr>
          <p:cNvPr id="2" name="TextBox 1">
            <a:extLst>
              <a:ext uri="{FF2B5EF4-FFF2-40B4-BE49-F238E27FC236}">
                <a16:creationId xmlns:a16="http://schemas.microsoft.com/office/drawing/2014/main" id="{029586DE-EFEC-9338-5BEA-077912EC09A3}"/>
              </a:ext>
            </a:extLst>
          </p:cNvPr>
          <p:cNvSpPr txBox="1"/>
          <p:nvPr/>
        </p:nvSpPr>
        <p:spPr>
          <a:xfrm>
            <a:off x="395654" y="1477962"/>
            <a:ext cx="10843846" cy="4524315"/>
          </a:xfrm>
          <a:prstGeom prst="rect">
            <a:avLst/>
          </a:prstGeom>
          <a:noFill/>
        </p:spPr>
        <p:txBody>
          <a:bodyPr wrap="square" lIns="91440" tIns="45720" rIns="91440" bIns="45720" rtlCol="0" anchor="t">
            <a:spAutoFit/>
          </a:bodyPr>
          <a:lstStyle/>
          <a:p>
            <a:r>
              <a:rPr lang="en-US" sz="2400"/>
              <a:t>The following are considered six essential areas in building the Defense Industrial Base:</a:t>
            </a:r>
          </a:p>
          <a:p>
            <a:endParaRPr lang="en-US" sz="2400"/>
          </a:p>
          <a:p>
            <a:pPr marL="342900" indent="-342900">
              <a:buFont typeface="Arial" panose="020B0604020202020204" pitchFamily="34" charset="0"/>
              <a:buChar char="•"/>
            </a:pPr>
            <a:r>
              <a:rPr lang="en-US" sz="2400"/>
              <a:t>Applied</a:t>
            </a:r>
            <a:r>
              <a:rPr lang="en-US" sz="2400">
                <a:ea typeface="+mn-lt"/>
                <a:cs typeface="+mn-lt"/>
              </a:rPr>
              <a:t> Artificial Intelligence (AAI)- 541715, 541511, 541512, 334111</a:t>
            </a:r>
            <a:endParaRPr lang="en-US" sz="2400"/>
          </a:p>
          <a:p>
            <a:pPr marL="342900" indent="-342900">
              <a:buFont typeface="Arial" panose="020B0604020202020204" pitchFamily="34" charset="0"/>
              <a:buChar char="•"/>
            </a:pPr>
            <a:r>
              <a:rPr lang="en-US" sz="2400" err="1"/>
              <a:t>BioManufacturing</a:t>
            </a:r>
            <a:r>
              <a:rPr lang="en-US" sz="2400"/>
              <a:t> (BIO)- 325414, 541711, 325412</a:t>
            </a:r>
          </a:p>
          <a:p>
            <a:pPr marL="342900" indent="-342900">
              <a:buFont typeface="Arial" panose="020B0604020202020204" pitchFamily="34" charset="0"/>
              <a:buChar char="•"/>
            </a:pPr>
            <a:r>
              <a:rPr lang="en-US" sz="2400"/>
              <a:t>Contested Logistic Technologies (LOG)- 336411, 336992, 488190, 541330</a:t>
            </a:r>
          </a:p>
          <a:p>
            <a:pPr marL="342900" indent="-342900">
              <a:buFont typeface="Arial" panose="020B0604020202020204" pitchFamily="34" charset="0"/>
              <a:buChar char="•"/>
            </a:pPr>
            <a:r>
              <a:rPr lang="en-US" sz="2400"/>
              <a:t>Quantum &amp; Battlefield Information Dominance (Q-BID)- 334511, 541715, 334220, 517410</a:t>
            </a:r>
            <a:endParaRPr lang="en-US" sz="1200"/>
          </a:p>
          <a:p>
            <a:pPr marL="342900" indent="-342900">
              <a:buFont typeface="Arial" panose="020B0604020202020204" pitchFamily="34" charset="0"/>
              <a:buChar char="•"/>
            </a:pPr>
            <a:r>
              <a:rPr lang="en-US" sz="2400"/>
              <a:t>Scaled Directed Energy (SCADE)- 334511, 336414, 541715</a:t>
            </a:r>
          </a:p>
          <a:p>
            <a:pPr marL="342900" indent="-342900">
              <a:buFont typeface="Arial" panose="020B0604020202020204" pitchFamily="34" charset="0"/>
              <a:buChar char="•"/>
            </a:pPr>
            <a:r>
              <a:rPr lang="en-US" sz="2400"/>
              <a:t>Scaled </a:t>
            </a:r>
            <a:r>
              <a:rPr lang="en-US" sz="2400" err="1"/>
              <a:t>Hypersonics</a:t>
            </a:r>
            <a:r>
              <a:rPr lang="en-US" sz="2400"/>
              <a:t> (SHY)-336414, 336415, 336419 </a:t>
            </a:r>
          </a:p>
          <a:p>
            <a:pPr marL="342900" indent="-342900">
              <a:buFont typeface="Arial" panose="020B0604020202020204" pitchFamily="34" charset="0"/>
              <a:buChar char="•"/>
            </a:pPr>
            <a:endParaRPr lang="en-US" sz="2400"/>
          </a:p>
          <a:p>
            <a:pPr marL="342900" indent="-342900">
              <a:buFont typeface="Arial" panose="020B0604020202020204" pitchFamily="34" charset="0"/>
              <a:buChar char="•"/>
            </a:pPr>
            <a:endParaRPr lang="en-US" sz="2400"/>
          </a:p>
        </p:txBody>
      </p:sp>
      <p:sp>
        <p:nvSpPr>
          <p:cNvPr id="3" name="TextBox 2">
            <a:extLst>
              <a:ext uri="{FF2B5EF4-FFF2-40B4-BE49-F238E27FC236}">
                <a16:creationId xmlns:a16="http://schemas.microsoft.com/office/drawing/2014/main" id="{9B4DC49F-3169-2B62-DB31-BA58F78E43C2}"/>
              </a:ext>
            </a:extLst>
          </p:cNvPr>
          <p:cNvSpPr txBox="1"/>
          <p:nvPr/>
        </p:nvSpPr>
        <p:spPr>
          <a:xfrm>
            <a:off x="524608" y="5688622"/>
            <a:ext cx="10172700" cy="584775"/>
          </a:xfrm>
          <a:prstGeom prst="rect">
            <a:avLst/>
          </a:prstGeom>
          <a:noFill/>
        </p:spPr>
        <p:txBody>
          <a:bodyPr wrap="square">
            <a:spAutoFit/>
          </a:bodyPr>
          <a:lstStyle/>
          <a:p>
            <a:pPr algn="ctr"/>
            <a:r>
              <a:rPr lang="en-US" sz="3200">
                <a:hlinkClick r:id="rId3">
                  <a:extLst>
                    <a:ext uri="{A12FA001-AC4F-418D-AE19-62706E023703}">
                      <ahyp:hlinkClr xmlns:ahyp="http://schemas.microsoft.com/office/drawing/2018/hyperlinkcolor" val="tx"/>
                    </a:ext>
                  </a:extLst>
                </a:hlinkClick>
              </a:rPr>
              <a:t>Government Spending Open Data | </a:t>
            </a:r>
            <a:r>
              <a:rPr lang="en-US" sz="3200" err="1">
                <a:hlinkClick r:id="rId3">
                  <a:extLst>
                    <a:ext uri="{A12FA001-AC4F-418D-AE19-62706E023703}">
                      <ahyp:hlinkClr xmlns:ahyp="http://schemas.microsoft.com/office/drawing/2018/hyperlinkcolor" val="tx"/>
                    </a:ext>
                  </a:extLst>
                </a:hlinkClick>
              </a:rPr>
              <a:t>USAspending</a:t>
            </a:r>
            <a:endParaRPr lang="en-US" sz="3200"/>
          </a:p>
        </p:txBody>
      </p:sp>
    </p:spTree>
    <p:extLst>
      <p:ext uri="{BB962C8B-B14F-4D97-AF65-F5344CB8AC3E}">
        <p14:creationId xmlns:p14="http://schemas.microsoft.com/office/powerpoint/2010/main" val="32864978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262ADB-D1EE-C563-306B-2BEC584B69AA}"/>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CBF968E7-D5CA-9689-BE1B-2429FBA9D223}"/>
              </a:ext>
            </a:extLst>
          </p:cNvPr>
          <p:cNvSpPr>
            <a:spLocks noGrp="1"/>
          </p:cNvSpPr>
          <p:nvPr>
            <p:ph type="title"/>
          </p:nvPr>
        </p:nvSpPr>
        <p:spPr>
          <a:xfrm>
            <a:off x="0" y="0"/>
            <a:ext cx="12192000" cy="1325563"/>
          </a:xfrm>
          <a:solidFill>
            <a:srgbClr val="7030A0"/>
          </a:solidFill>
        </p:spPr>
        <p:txBody>
          <a:bodyPr>
            <a:normAutofit/>
          </a:bodyPr>
          <a:lstStyle/>
          <a:p>
            <a:pPr algn="ctr"/>
            <a:r>
              <a:rPr lang="en-US" sz="4000"/>
              <a:t>Market Research – State/Local</a:t>
            </a:r>
          </a:p>
        </p:txBody>
      </p:sp>
      <p:pic>
        <p:nvPicPr>
          <p:cNvPr id="17" name="Picture 16">
            <a:extLst>
              <a:ext uri="{FF2B5EF4-FFF2-40B4-BE49-F238E27FC236}">
                <a16:creationId xmlns:a16="http://schemas.microsoft.com/office/drawing/2014/main" id="{C27B6D60-F94D-A22A-E3A0-A850F864FF6C}"/>
              </a:ext>
            </a:extLst>
          </p:cNvPr>
          <p:cNvPicPr>
            <a:picLocks noChangeAspect="1"/>
          </p:cNvPicPr>
          <p:nvPr/>
        </p:nvPicPr>
        <p:blipFill>
          <a:blip r:embed="rId2"/>
          <a:stretch>
            <a:fillRect/>
          </a:stretch>
        </p:blipFill>
        <p:spPr>
          <a:xfrm>
            <a:off x="10253646" y="5688622"/>
            <a:ext cx="1725406" cy="1076931"/>
          </a:xfrm>
          <a:prstGeom prst="rect">
            <a:avLst/>
          </a:prstGeom>
        </p:spPr>
      </p:pic>
      <p:sp>
        <p:nvSpPr>
          <p:cNvPr id="2" name="TextBox 1">
            <a:extLst>
              <a:ext uri="{FF2B5EF4-FFF2-40B4-BE49-F238E27FC236}">
                <a16:creationId xmlns:a16="http://schemas.microsoft.com/office/drawing/2014/main" id="{B0952B77-3BA9-E75D-7D0F-C37E00D3EB7C}"/>
              </a:ext>
            </a:extLst>
          </p:cNvPr>
          <p:cNvSpPr txBox="1"/>
          <p:nvPr/>
        </p:nvSpPr>
        <p:spPr>
          <a:xfrm>
            <a:off x="524608" y="1987062"/>
            <a:ext cx="11667392" cy="3416320"/>
          </a:xfrm>
          <a:prstGeom prst="rect">
            <a:avLst/>
          </a:prstGeom>
          <a:noFill/>
        </p:spPr>
        <p:txBody>
          <a:bodyPr wrap="square" lIns="91440" tIns="45720" rIns="91440" bIns="45720" rtlCol="0" anchor="t">
            <a:spAutoFit/>
          </a:bodyPr>
          <a:lstStyle/>
          <a:p>
            <a:r>
              <a:rPr lang="en-US" sz="2400"/>
              <a:t>The following SC state agencies have contracted for manufacturing:</a:t>
            </a:r>
          </a:p>
          <a:p>
            <a:endParaRPr lang="en-US" sz="2400"/>
          </a:p>
          <a:p>
            <a:pPr marL="342900" indent="-342900">
              <a:buFont typeface="Arial" panose="020B0604020202020204" pitchFamily="34" charset="0"/>
              <a:buChar char="•"/>
            </a:pPr>
            <a:r>
              <a:rPr lang="en-US" sz="2400"/>
              <a:t>State of SC Division of Procurement</a:t>
            </a:r>
          </a:p>
          <a:p>
            <a:pPr marL="342900" indent="-342900">
              <a:buFont typeface="Arial" panose="020B0604020202020204" pitchFamily="34" charset="0"/>
              <a:buChar char="•"/>
            </a:pPr>
            <a:r>
              <a:rPr lang="en-US" sz="2400"/>
              <a:t>County of Lexington, SC</a:t>
            </a:r>
          </a:p>
          <a:p>
            <a:pPr marL="342900" indent="-342900">
              <a:buFont typeface="Arial" panose="020B0604020202020204" pitchFamily="34" charset="0"/>
              <a:buChar char="•"/>
            </a:pPr>
            <a:r>
              <a:rPr lang="en-US" sz="2400"/>
              <a:t>City of Rock Hill, SC</a:t>
            </a:r>
          </a:p>
          <a:p>
            <a:pPr marL="342900" indent="-342900">
              <a:buFont typeface="Arial" panose="020B0604020202020204" pitchFamily="34" charset="0"/>
              <a:buChar char="•"/>
            </a:pPr>
            <a:r>
              <a:rPr lang="en-US" sz="2400"/>
              <a:t>SCDC Commissary Main Warehouse</a:t>
            </a:r>
          </a:p>
          <a:p>
            <a:pPr marL="342900" indent="-342900">
              <a:buFont typeface="Arial" panose="020B0604020202020204" pitchFamily="34" charset="0"/>
              <a:buChar char="•"/>
            </a:pPr>
            <a:r>
              <a:rPr lang="en-US" sz="2400"/>
              <a:t>SC Department of Corrections</a:t>
            </a:r>
          </a:p>
          <a:p>
            <a:pPr marL="342900" indent="-342900">
              <a:buFont typeface="Arial" panose="020B0604020202020204" pitchFamily="34" charset="0"/>
              <a:buChar char="•"/>
            </a:pPr>
            <a:r>
              <a:rPr lang="en-US" sz="2400"/>
              <a:t>SC Department of Transportation</a:t>
            </a:r>
          </a:p>
          <a:p>
            <a:pPr marL="342900" indent="-342900">
              <a:buFont typeface="Arial" panose="020B0604020202020204" pitchFamily="34" charset="0"/>
              <a:buChar char="•"/>
            </a:pPr>
            <a:r>
              <a:rPr lang="en-US" sz="2400"/>
              <a:t>SC Highway Patrol</a:t>
            </a:r>
          </a:p>
        </p:txBody>
      </p:sp>
      <p:sp>
        <p:nvSpPr>
          <p:cNvPr id="4" name="TextBox 3">
            <a:extLst>
              <a:ext uri="{FF2B5EF4-FFF2-40B4-BE49-F238E27FC236}">
                <a16:creationId xmlns:a16="http://schemas.microsoft.com/office/drawing/2014/main" id="{D84B026C-1216-3C61-A235-69445555D15C}"/>
              </a:ext>
            </a:extLst>
          </p:cNvPr>
          <p:cNvSpPr txBox="1"/>
          <p:nvPr/>
        </p:nvSpPr>
        <p:spPr>
          <a:xfrm>
            <a:off x="3149600" y="5695549"/>
            <a:ext cx="6096000" cy="584775"/>
          </a:xfrm>
          <a:prstGeom prst="rect">
            <a:avLst/>
          </a:prstGeom>
          <a:noFill/>
        </p:spPr>
        <p:txBody>
          <a:bodyPr wrap="square">
            <a:spAutoFit/>
          </a:bodyPr>
          <a:lstStyle/>
          <a:p>
            <a:pPr algn="ctr"/>
            <a:r>
              <a:rPr lang="en-US" sz="3200">
                <a:hlinkClick r:id="rId3">
                  <a:extLst>
                    <a:ext uri="{A12FA001-AC4F-418D-AE19-62706E023703}">
                      <ahyp:hlinkClr xmlns:ahyp="http://schemas.microsoft.com/office/drawing/2018/hyperlinkcolor" val="tx"/>
                    </a:ext>
                  </a:extLst>
                </a:hlinkClick>
              </a:rPr>
              <a:t>NASPO </a:t>
            </a:r>
            <a:r>
              <a:rPr lang="en-US" sz="3200" err="1">
                <a:hlinkClick r:id="rId3">
                  <a:extLst>
                    <a:ext uri="{A12FA001-AC4F-418D-AE19-62706E023703}">
                      <ahyp:hlinkClr xmlns:ahyp="http://schemas.microsoft.com/office/drawing/2018/hyperlinkcolor" val="tx"/>
                    </a:ext>
                  </a:extLst>
                </a:hlinkClick>
              </a:rPr>
              <a:t>ValuePoint</a:t>
            </a:r>
            <a:endParaRPr lang="en-US" sz="3200"/>
          </a:p>
        </p:txBody>
      </p:sp>
    </p:spTree>
    <p:extLst>
      <p:ext uri="{BB962C8B-B14F-4D97-AF65-F5344CB8AC3E}">
        <p14:creationId xmlns:p14="http://schemas.microsoft.com/office/powerpoint/2010/main" val="15728129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99239C-5E0C-45FF-1A85-DBCDE9DB3F84}"/>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D2F816E0-A249-41FD-06C7-4EF439E86B99}"/>
              </a:ext>
            </a:extLst>
          </p:cNvPr>
          <p:cNvSpPr>
            <a:spLocks noGrp="1"/>
          </p:cNvSpPr>
          <p:nvPr>
            <p:ph type="title"/>
          </p:nvPr>
        </p:nvSpPr>
        <p:spPr>
          <a:xfrm>
            <a:off x="0" y="0"/>
            <a:ext cx="12192000" cy="1325563"/>
          </a:xfrm>
          <a:solidFill>
            <a:srgbClr val="7030A0"/>
          </a:solidFill>
        </p:spPr>
        <p:txBody>
          <a:bodyPr>
            <a:normAutofit/>
          </a:bodyPr>
          <a:lstStyle/>
          <a:p>
            <a:pPr algn="ctr"/>
            <a:r>
              <a:rPr lang="en-US" sz="4000"/>
              <a:t>Potential Pathways</a:t>
            </a:r>
          </a:p>
        </p:txBody>
      </p:sp>
      <p:pic>
        <p:nvPicPr>
          <p:cNvPr id="17" name="Picture 16">
            <a:extLst>
              <a:ext uri="{FF2B5EF4-FFF2-40B4-BE49-F238E27FC236}">
                <a16:creationId xmlns:a16="http://schemas.microsoft.com/office/drawing/2014/main" id="{300E950B-C00B-0164-ADCB-6BCE505C58D8}"/>
              </a:ext>
            </a:extLst>
          </p:cNvPr>
          <p:cNvPicPr>
            <a:picLocks noChangeAspect="1"/>
          </p:cNvPicPr>
          <p:nvPr/>
        </p:nvPicPr>
        <p:blipFill>
          <a:blip r:embed="rId2"/>
          <a:stretch>
            <a:fillRect/>
          </a:stretch>
        </p:blipFill>
        <p:spPr>
          <a:xfrm>
            <a:off x="10253646" y="5688622"/>
            <a:ext cx="1725406" cy="1076931"/>
          </a:xfrm>
          <a:prstGeom prst="rect">
            <a:avLst/>
          </a:prstGeom>
        </p:spPr>
      </p:pic>
      <p:sp>
        <p:nvSpPr>
          <p:cNvPr id="2" name="TextBox 1">
            <a:extLst>
              <a:ext uri="{FF2B5EF4-FFF2-40B4-BE49-F238E27FC236}">
                <a16:creationId xmlns:a16="http://schemas.microsoft.com/office/drawing/2014/main" id="{37464E0B-8292-F372-9CC5-CA3C449CF6CC}"/>
              </a:ext>
            </a:extLst>
          </p:cNvPr>
          <p:cNvSpPr txBox="1"/>
          <p:nvPr/>
        </p:nvSpPr>
        <p:spPr>
          <a:xfrm>
            <a:off x="212948" y="1325563"/>
            <a:ext cx="10467752" cy="5601533"/>
          </a:xfrm>
          <a:prstGeom prst="rect">
            <a:avLst/>
          </a:prstGeom>
          <a:noFill/>
        </p:spPr>
        <p:txBody>
          <a:bodyPr wrap="square" lIns="91440" tIns="45720" rIns="91440" bIns="45720" rtlCol="0" anchor="t">
            <a:spAutoFit/>
          </a:bodyPr>
          <a:lstStyle/>
          <a:p>
            <a:r>
              <a:rPr lang="en-US" sz="2000">
                <a:hlinkClick r:id="rId3"/>
              </a:rPr>
              <a:t>Cornerstone</a:t>
            </a:r>
            <a:r>
              <a:rPr lang="en-US" sz="2000"/>
              <a:t>: Focuses on expanding and modernizing the DIB through the IBAS program (e.g., Machine Tools, Advanced Technology and Advanced Manufacturing, Industrial Base and Manufacturing Skills)</a:t>
            </a:r>
          </a:p>
          <a:p>
            <a:endParaRPr lang="en-US" sz="2000"/>
          </a:p>
          <a:p>
            <a:r>
              <a:rPr lang="en-US" sz="2000">
                <a:hlinkClick r:id="rId4"/>
              </a:rPr>
              <a:t>Advanced Technology International (ATI)</a:t>
            </a:r>
            <a:r>
              <a:rPr lang="en-US" sz="2000"/>
              <a:t>: Consortiums to aid in the coordination and execution of the nation’s most innovative research initiatives (e.g., American </a:t>
            </a:r>
            <a:r>
              <a:rPr lang="en-US" sz="2000" err="1"/>
              <a:t>Metalcasting</a:t>
            </a:r>
            <a:r>
              <a:rPr lang="en-US" sz="2000"/>
              <a:t>, Forging Defense Manufacturing, Aviation &amp; Missile Technology, The Composites, and Defense Electronics)</a:t>
            </a:r>
          </a:p>
          <a:p>
            <a:endParaRPr lang="en-US" sz="2000"/>
          </a:p>
          <a:p>
            <a:r>
              <a:rPr lang="en-US" sz="2000">
                <a:hlinkClick r:id="rId5"/>
              </a:rPr>
              <a:t>Department of Defense Manufacturing Innovation Institutes</a:t>
            </a:r>
            <a:r>
              <a:rPr lang="en-US" sz="2000"/>
              <a:t>:</a:t>
            </a:r>
            <a:r>
              <a:rPr lang="en-US" sz="2000">
                <a:ea typeface="+mn-lt"/>
                <a:cs typeface="+mn-lt"/>
              </a:rPr>
              <a:t> Connect manufacturers with national  innovation institutes that support the rapid development and adoption of advanced manufacturing technologies for defense and commercial markets. Examples include additive manufacturing, digital manufacturing and cybersecurity, advanced materials, photonics, robotics, and bio industrial manufacturing</a:t>
            </a:r>
          </a:p>
          <a:p>
            <a:endParaRPr lang="en-US"/>
          </a:p>
          <a:p>
            <a:r>
              <a:rPr lang="en-US" sz="2000">
                <a:hlinkClick r:id="rId6"/>
              </a:rPr>
              <a:t>NASPO </a:t>
            </a:r>
            <a:r>
              <a:rPr lang="en-US" sz="2000" err="1">
                <a:hlinkClick r:id="rId6"/>
              </a:rPr>
              <a:t>ValuePoint</a:t>
            </a:r>
            <a:r>
              <a:rPr lang="en-US" sz="2000"/>
              <a:t>: </a:t>
            </a:r>
            <a:r>
              <a:rPr lang="en-US" sz="2000">
                <a:ea typeface="+mn-lt"/>
                <a:cs typeface="+mn-lt"/>
              </a:rPr>
              <a:t>Search tools to identify active state term contracts, purchasing trends, and determine eligibility requirements for participating entities and suppliers. </a:t>
            </a:r>
          </a:p>
          <a:p>
            <a:pPr marL="342900" indent="-342900">
              <a:buFont typeface="Arial" panose="020B0604020202020204" pitchFamily="34" charset="0"/>
              <a:buChar char="•"/>
            </a:pPr>
            <a:endParaRPr lang="en-US" sz="2000"/>
          </a:p>
        </p:txBody>
      </p:sp>
    </p:spTree>
    <p:extLst>
      <p:ext uri="{BB962C8B-B14F-4D97-AF65-F5344CB8AC3E}">
        <p14:creationId xmlns:p14="http://schemas.microsoft.com/office/powerpoint/2010/main" val="1804178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0AF3FC-2589-3059-0FBD-B8CBEFB66CD6}"/>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AACCA2CE-2D24-3C78-417B-E55B7F8DDC6F}"/>
              </a:ext>
            </a:extLst>
          </p:cNvPr>
          <p:cNvSpPr>
            <a:spLocks noGrp="1"/>
          </p:cNvSpPr>
          <p:nvPr>
            <p:ph type="title"/>
          </p:nvPr>
        </p:nvSpPr>
        <p:spPr>
          <a:xfrm>
            <a:off x="0" y="0"/>
            <a:ext cx="12192000" cy="1325563"/>
          </a:xfrm>
          <a:solidFill>
            <a:srgbClr val="7030A0"/>
          </a:solidFill>
        </p:spPr>
        <p:txBody>
          <a:bodyPr>
            <a:normAutofit/>
          </a:bodyPr>
          <a:lstStyle/>
          <a:p>
            <a:pPr algn="ctr"/>
            <a:br>
              <a:rPr lang="en-US" sz="4000"/>
            </a:br>
            <a:r>
              <a:rPr lang="en-US" sz="4000"/>
              <a:t>How</a:t>
            </a:r>
            <a:r>
              <a:rPr lang="en-US" sz="4000">
                <a:ea typeface="+mj-lt"/>
                <a:cs typeface="+mj-lt"/>
              </a:rPr>
              <a:t> SC APEX Can Provide Short-Term Support?</a:t>
            </a:r>
            <a:endParaRPr lang="en-US"/>
          </a:p>
          <a:p>
            <a:pPr algn="ctr"/>
            <a:endParaRPr lang="en-US" sz="4000"/>
          </a:p>
        </p:txBody>
      </p:sp>
      <p:pic>
        <p:nvPicPr>
          <p:cNvPr id="17" name="Picture 16">
            <a:extLst>
              <a:ext uri="{FF2B5EF4-FFF2-40B4-BE49-F238E27FC236}">
                <a16:creationId xmlns:a16="http://schemas.microsoft.com/office/drawing/2014/main" id="{A4DE05BF-7B80-14A0-5D12-AF93F20D66B0}"/>
              </a:ext>
            </a:extLst>
          </p:cNvPr>
          <p:cNvPicPr>
            <a:picLocks noChangeAspect="1"/>
          </p:cNvPicPr>
          <p:nvPr/>
        </p:nvPicPr>
        <p:blipFill>
          <a:blip r:embed="rId2"/>
          <a:stretch>
            <a:fillRect/>
          </a:stretch>
        </p:blipFill>
        <p:spPr>
          <a:xfrm>
            <a:off x="10253646" y="5688622"/>
            <a:ext cx="1725406" cy="1076931"/>
          </a:xfrm>
          <a:prstGeom prst="rect">
            <a:avLst/>
          </a:prstGeom>
        </p:spPr>
      </p:pic>
      <p:sp>
        <p:nvSpPr>
          <p:cNvPr id="2" name="TextBox 1">
            <a:extLst>
              <a:ext uri="{FF2B5EF4-FFF2-40B4-BE49-F238E27FC236}">
                <a16:creationId xmlns:a16="http://schemas.microsoft.com/office/drawing/2014/main" id="{0C7E1922-C254-EFE4-53E9-433E64929A07}"/>
              </a:ext>
            </a:extLst>
          </p:cNvPr>
          <p:cNvSpPr txBox="1"/>
          <p:nvPr/>
        </p:nvSpPr>
        <p:spPr>
          <a:xfrm>
            <a:off x="888683" y="2154532"/>
            <a:ext cx="3988117" cy="4247317"/>
          </a:xfrm>
          <a:prstGeom prst="rect">
            <a:avLst/>
          </a:prstGeom>
          <a:noFill/>
        </p:spPr>
        <p:txBody>
          <a:bodyPr wrap="square" lIns="91440" tIns="45720" rIns="91440" bIns="45720" rtlCol="0" anchor="t">
            <a:spAutoFit/>
          </a:bodyPr>
          <a:lstStyle/>
          <a:p>
            <a:r>
              <a:rPr lang="en-US" b="1"/>
              <a:t>Government Contracting Readiness</a:t>
            </a:r>
            <a:br>
              <a:rPr lang="en-US" b="1">
                <a:ea typeface="+mn-lt"/>
                <a:cs typeface="+mn-lt"/>
              </a:rPr>
            </a:br>
            <a:r>
              <a:rPr lang="en-US">
                <a:ea typeface="+mn-lt"/>
                <a:cs typeface="+mn-lt"/>
              </a:rPr>
              <a:t>Assess business readiness for government contracting, including SAM.gov  registration, NAICS/PSC alignment, socio-economic certifications, and compliance requirements (FAR 52.204-21 &amp; CMMC)</a:t>
            </a:r>
          </a:p>
          <a:p>
            <a:endParaRPr lang="en-US">
              <a:ea typeface="+mn-lt"/>
              <a:cs typeface="+mn-lt"/>
            </a:endParaRPr>
          </a:p>
          <a:p>
            <a:r>
              <a:rPr lang="en-US" b="1">
                <a:ea typeface="+mn-lt"/>
                <a:cs typeface="+mn-lt"/>
              </a:rPr>
              <a:t>Market Intelligence &amp; Strategy Development</a:t>
            </a:r>
            <a:endParaRPr lang="en-US" b="1">
              <a:solidFill>
                <a:schemeClr val="bg1"/>
              </a:solidFill>
              <a:latin typeface="Segoe UI" panose="020B0502040204020203" pitchFamily="34" charset="0"/>
              <a:ea typeface="+mn-lt"/>
              <a:cs typeface="+mn-lt"/>
            </a:endParaRPr>
          </a:p>
          <a:p>
            <a:r>
              <a:rPr lang="en-US">
                <a:ea typeface="+mn-lt"/>
                <a:cs typeface="+mn-lt"/>
              </a:rPr>
              <a:t>Identify agency buying trends, target opportunities, and potential competitors or partners within the manufacturing industry</a:t>
            </a:r>
            <a:endParaRPr lang="en-US"/>
          </a:p>
        </p:txBody>
      </p:sp>
      <p:sp>
        <p:nvSpPr>
          <p:cNvPr id="5" name="TextBox 4">
            <a:extLst>
              <a:ext uri="{FF2B5EF4-FFF2-40B4-BE49-F238E27FC236}">
                <a16:creationId xmlns:a16="http://schemas.microsoft.com/office/drawing/2014/main" id="{50AB6043-C705-1855-5E98-9EBB5A26438F}"/>
              </a:ext>
            </a:extLst>
          </p:cNvPr>
          <p:cNvSpPr txBox="1"/>
          <p:nvPr/>
        </p:nvSpPr>
        <p:spPr>
          <a:xfrm>
            <a:off x="5616352" y="2154532"/>
            <a:ext cx="4226148" cy="3693319"/>
          </a:xfrm>
          <a:prstGeom prst="rect">
            <a:avLst/>
          </a:prstGeom>
          <a:noFill/>
        </p:spPr>
        <p:txBody>
          <a:bodyPr wrap="square">
            <a:spAutoFit/>
          </a:bodyPr>
          <a:lstStyle/>
          <a:p>
            <a:r>
              <a:rPr lang="en-US" b="1">
                <a:ea typeface="+mn-lt"/>
                <a:cs typeface="+mn-lt"/>
              </a:rPr>
              <a:t>Supplier Growth</a:t>
            </a:r>
            <a:br>
              <a:rPr lang="en-US" b="1">
                <a:ea typeface="+mn-lt"/>
                <a:cs typeface="+mn-lt"/>
              </a:rPr>
            </a:br>
            <a:r>
              <a:rPr lang="en-US">
                <a:ea typeface="+mn-lt"/>
                <a:cs typeface="+mn-lt"/>
              </a:rPr>
              <a:t>Connect with suppliers and manufacturers through access to our client and partner network</a:t>
            </a:r>
          </a:p>
          <a:p>
            <a:endParaRPr lang="en-US">
              <a:ea typeface="+mn-lt"/>
              <a:cs typeface="+mn-lt"/>
            </a:endParaRPr>
          </a:p>
          <a:p>
            <a:endParaRPr lang="en-US">
              <a:ea typeface="+mn-lt"/>
              <a:cs typeface="+mn-lt"/>
            </a:endParaRPr>
          </a:p>
          <a:p>
            <a:endParaRPr lang="en-US"/>
          </a:p>
          <a:p>
            <a:r>
              <a:rPr lang="en-US" b="1">
                <a:ea typeface="+mn-lt"/>
                <a:cs typeface="+mn-lt"/>
              </a:rPr>
              <a:t>Past Performance Development</a:t>
            </a:r>
            <a:br>
              <a:rPr lang="en-US" b="1">
                <a:ea typeface="+mn-lt"/>
                <a:cs typeface="+mn-lt"/>
              </a:rPr>
            </a:br>
            <a:r>
              <a:rPr lang="en-US">
                <a:ea typeface="+mn-lt"/>
                <a:cs typeface="+mn-lt"/>
              </a:rPr>
              <a:t>Strengthen and document past performance and corporate experience to enhance contracting competitiveness</a:t>
            </a:r>
          </a:p>
          <a:p>
            <a:pPr lvl="1"/>
            <a:endParaRPr lang="en-US">
              <a:ea typeface="+mn-lt"/>
              <a:cs typeface="+mn-lt"/>
            </a:endParaRPr>
          </a:p>
          <a:p>
            <a:pPr lvl="1"/>
            <a:endParaRPr lang="en-US" sz="1800"/>
          </a:p>
        </p:txBody>
      </p:sp>
    </p:spTree>
    <p:extLst>
      <p:ext uri="{BB962C8B-B14F-4D97-AF65-F5344CB8AC3E}">
        <p14:creationId xmlns:p14="http://schemas.microsoft.com/office/powerpoint/2010/main" val="36656099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FCE9C0-E385-FEFB-88F0-85BBC86A3DBA}"/>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2761C34D-805B-35DA-0F70-74C71ECB4B66}"/>
              </a:ext>
            </a:extLst>
          </p:cNvPr>
          <p:cNvSpPr>
            <a:spLocks noGrp="1"/>
          </p:cNvSpPr>
          <p:nvPr>
            <p:ph type="title"/>
          </p:nvPr>
        </p:nvSpPr>
        <p:spPr>
          <a:xfrm>
            <a:off x="0" y="0"/>
            <a:ext cx="12192000" cy="1325563"/>
          </a:xfrm>
          <a:solidFill>
            <a:srgbClr val="7030A0"/>
          </a:solidFill>
        </p:spPr>
        <p:txBody>
          <a:bodyPr>
            <a:normAutofit/>
          </a:bodyPr>
          <a:lstStyle/>
          <a:p>
            <a:pPr algn="ctr"/>
            <a:r>
              <a:rPr lang="en-US" sz="4000"/>
              <a:t>How Can SC APEX Provide Long –Term Support?</a:t>
            </a:r>
          </a:p>
        </p:txBody>
      </p:sp>
      <p:pic>
        <p:nvPicPr>
          <p:cNvPr id="17" name="Picture 16">
            <a:extLst>
              <a:ext uri="{FF2B5EF4-FFF2-40B4-BE49-F238E27FC236}">
                <a16:creationId xmlns:a16="http://schemas.microsoft.com/office/drawing/2014/main" id="{85EC2A50-DFE9-1C8B-5C99-7B525B6972D3}"/>
              </a:ext>
            </a:extLst>
          </p:cNvPr>
          <p:cNvPicPr>
            <a:picLocks noChangeAspect="1"/>
          </p:cNvPicPr>
          <p:nvPr/>
        </p:nvPicPr>
        <p:blipFill>
          <a:blip r:embed="rId3"/>
          <a:stretch>
            <a:fillRect/>
          </a:stretch>
        </p:blipFill>
        <p:spPr>
          <a:xfrm>
            <a:off x="10253646" y="5688622"/>
            <a:ext cx="1725406" cy="1076931"/>
          </a:xfrm>
          <a:prstGeom prst="rect">
            <a:avLst/>
          </a:prstGeom>
        </p:spPr>
      </p:pic>
      <p:sp>
        <p:nvSpPr>
          <p:cNvPr id="2" name="TextBox 1">
            <a:extLst>
              <a:ext uri="{FF2B5EF4-FFF2-40B4-BE49-F238E27FC236}">
                <a16:creationId xmlns:a16="http://schemas.microsoft.com/office/drawing/2014/main" id="{BDB3FA4E-C39F-8176-B5F1-5E1156673C1C}"/>
              </a:ext>
            </a:extLst>
          </p:cNvPr>
          <p:cNvSpPr txBox="1"/>
          <p:nvPr/>
        </p:nvSpPr>
        <p:spPr>
          <a:xfrm>
            <a:off x="311660" y="1325563"/>
            <a:ext cx="11667392" cy="5632311"/>
          </a:xfrm>
          <a:prstGeom prst="rect">
            <a:avLst/>
          </a:prstGeom>
          <a:noFill/>
        </p:spPr>
        <p:txBody>
          <a:bodyPr wrap="square" lIns="91440" tIns="45720" rIns="91440" bIns="45720" rtlCol="0" anchor="t">
            <a:spAutoFit/>
          </a:bodyPr>
          <a:lstStyle/>
          <a:p>
            <a:pPr marL="342900" indent="-342900">
              <a:buFont typeface="Arial" panose="020B0604020202020204" pitchFamily="34" charset="0"/>
              <a:buChar char="•"/>
            </a:pPr>
            <a:endParaRPr lang="en-US" sz="2400" b="1"/>
          </a:p>
          <a:p>
            <a:r>
              <a:rPr lang="en-US" sz="2400" b="1">
                <a:ea typeface="+mn-lt"/>
                <a:cs typeface="+mn-lt"/>
              </a:rPr>
              <a:t>Bid &amp; Proposal Support</a:t>
            </a:r>
            <a:endParaRPr lang="en-US" sz="2400"/>
          </a:p>
          <a:p>
            <a:r>
              <a:rPr lang="en-US" sz="2400">
                <a:ea typeface="+mn-lt"/>
                <a:cs typeface="+mn-lt"/>
              </a:rPr>
              <a:t>Assistance with opportunity identification, go/no-go decision making, solicitation review, and proposal submission guidance  </a:t>
            </a:r>
            <a:endParaRPr lang="en-US"/>
          </a:p>
          <a:p>
            <a:endParaRPr lang="en-US" sz="2400">
              <a:ea typeface="+mn-lt"/>
              <a:cs typeface="+mn-lt"/>
            </a:endParaRPr>
          </a:p>
          <a:p>
            <a:r>
              <a:rPr lang="en-US" sz="2400" b="1">
                <a:ea typeface="+mn-lt"/>
                <a:cs typeface="+mn-lt"/>
              </a:rPr>
              <a:t>Training Support</a:t>
            </a:r>
            <a:endParaRPr lang="en-US"/>
          </a:p>
          <a:p>
            <a:r>
              <a:rPr lang="en-US" sz="2400">
                <a:ea typeface="+mn-lt"/>
                <a:cs typeface="+mn-lt"/>
              </a:rPr>
              <a:t>Procurement and government contracting training opportunities for manufacturing business employees</a:t>
            </a:r>
            <a:endParaRPr lang="en-US"/>
          </a:p>
          <a:p>
            <a:endParaRPr lang="en-US" sz="2400">
              <a:ea typeface="+mn-lt"/>
              <a:cs typeface="+mn-lt"/>
            </a:endParaRPr>
          </a:p>
          <a:p>
            <a:r>
              <a:rPr lang="en-US" sz="2400" b="1">
                <a:ea typeface="+mn-lt"/>
                <a:cs typeface="+mn-lt"/>
              </a:rPr>
              <a:t>Relationship Building</a:t>
            </a:r>
            <a:endParaRPr lang="en-US"/>
          </a:p>
          <a:p>
            <a:r>
              <a:rPr lang="en-US" sz="2400">
                <a:ea typeface="+mn-lt"/>
                <a:cs typeface="+mn-lt"/>
              </a:rPr>
              <a:t>Support in developing connections with prime contractors, vendors, OEMs, and government agencies through outreach and networking</a:t>
            </a:r>
            <a:endParaRPr lang="en-US"/>
          </a:p>
          <a:p>
            <a:pPr marL="342900" indent="-342900">
              <a:buFont typeface="Arial" panose="020B0604020202020204" pitchFamily="34" charset="0"/>
              <a:buChar char="•"/>
            </a:pPr>
            <a:endParaRPr lang="en-US" sz="2400"/>
          </a:p>
          <a:p>
            <a:pPr marL="342900" indent="-342900">
              <a:buFont typeface="Arial" panose="020B0604020202020204" pitchFamily="34" charset="0"/>
              <a:buChar char="•"/>
            </a:pPr>
            <a:endParaRPr lang="en-US" sz="2400"/>
          </a:p>
          <a:p>
            <a:pPr marL="342900" indent="-342900">
              <a:buFont typeface="Arial" panose="020B0604020202020204" pitchFamily="34" charset="0"/>
              <a:buChar char="•"/>
            </a:pPr>
            <a:endParaRPr lang="en-US" sz="2400"/>
          </a:p>
        </p:txBody>
      </p:sp>
    </p:spTree>
    <p:extLst>
      <p:ext uri="{BB962C8B-B14F-4D97-AF65-F5344CB8AC3E}">
        <p14:creationId xmlns:p14="http://schemas.microsoft.com/office/powerpoint/2010/main" val="85064111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538D9D"/>
      </a:hlink>
      <a:folHlink>
        <a:srgbClr val="A5738E"/>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3A418E6B-C5F0-4B95-8D77-61E3EF3B5D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895</Words>
  <Application>Microsoft Office PowerPoint</Application>
  <PresentationFormat>Widescreen</PresentationFormat>
  <Paragraphs>118</Paragraphs>
  <Slides>11</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Alyssum</vt:lpstr>
      <vt:lpstr>Aptos</vt:lpstr>
      <vt:lpstr>Aptos Display</vt:lpstr>
      <vt:lpstr>Arial</vt:lpstr>
      <vt:lpstr>Open Sans</vt:lpstr>
      <vt:lpstr>Open Sans Bold</vt:lpstr>
      <vt:lpstr>Oswald Bold</vt:lpstr>
      <vt:lpstr>Segoe UI</vt:lpstr>
      <vt:lpstr>Office Theme</vt:lpstr>
      <vt:lpstr>PowerPoint Presentation</vt:lpstr>
      <vt:lpstr>Our Impact and Services</vt:lpstr>
      <vt:lpstr>Are You Maximizing Your Growth Potential with Government Opportunities?</vt:lpstr>
      <vt:lpstr>Market Research </vt:lpstr>
      <vt:lpstr>DOD Key Technology Areas</vt:lpstr>
      <vt:lpstr>Market Research – State/Local</vt:lpstr>
      <vt:lpstr>Potential Pathways</vt:lpstr>
      <vt:lpstr> How SC APEX Can Provide Short-Term Support? </vt:lpstr>
      <vt:lpstr>How Can SC APEX Provide Long –Term Support?</vt:lpstr>
      <vt:lpstr>SC APEX Client Registration Process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DePeri, Sarah</dc:creator>
  <cp:lastModifiedBy>Horne, Cordeija</cp:lastModifiedBy>
  <cp:revision>2</cp:revision>
  <dcterms:created xsi:type="dcterms:W3CDTF">2026-05-12T13:31:19Z</dcterms:created>
  <dcterms:modified xsi:type="dcterms:W3CDTF">2026-05-15T21:04:30Z</dcterms:modified>
</cp:coreProperties>
</file>