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2" d="100"/>
          <a:sy n="112" d="100"/>
        </p:scale>
        <p:origin x="5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Setup cost</c:v>
                </c:pt>
              </c:strCache>
            </c:strRef>
          </c:tx>
          <c:spPr>
            <a:ln w="31750" cap="flat">
              <a:solidFill>
                <a:srgbClr val="2E7D8A"/>
              </a:solidFill>
              <a:prstDash val="solid"/>
              <a:round/>
            </a:ln>
            <a:effectLst/>
          </c:spPr>
          <c:marker>
            <c:symbol val="circle"/>
            <c:size val="6"/>
            <c:spPr>
              <a:solidFill>
                <a:srgbClr val="2E7D8A"/>
              </a:solidFill>
              <a:ln w="9525" cap="flat">
                <a:solidFill>
                  <a:srgbClr val="2E7D8A"/>
                </a:solidFill>
                <a:prstDash val="solid"/>
                <a:round/>
              </a:ln>
              <a:effectLst/>
            </c:spPr>
          </c:marker>
          <c:cat>
            <c:strRef>
              <c:f>Sheet1!$A$2:$A$11</c:f>
              <c:strCache>
                <c:ptCount val="10"/>
              </c:strCache>
            </c:strRef>
          </c:cat>
          <c:val>
            <c:numRef>
              <c:f>Sheet1!$B$2:$B$11</c:f>
              <c:numCache>
                <c:formatCode>General</c:formatCode>
                <c:ptCount val="10"/>
                <c:pt idx="0">
                  <c:v>100</c:v>
                </c:pt>
                <c:pt idx="1">
                  <c:v>50</c:v>
                </c:pt>
                <c:pt idx="2">
                  <c:v>33</c:v>
                </c:pt>
                <c:pt idx="3">
                  <c:v>25</c:v>
                </c:pt>
                <c:pt idx="4">
                  <c:v>20</c:v>
                </c:pt>
                <c:pt idx="5">
                  <c:v>17</c:v>
                </c:pt>
                <c:pt idx="6">
                  <c:v>14</c:v>
                </c:pt>
                <c:pt idx="7">
                  <c:v>13</c:v>
                </c:pt>
                <c:pt idx="8">
                  <c:v>11</c:v>
                </c:pt>
                <c:pt idx="9">
                  <c:v>10</c:v>
                </c:pt>
              </c:numCache>
            </c:numRef>
          </c:val>
          <c:smooth val="1"/>
          <c:extLst>
            <c:ext xmlns:c16="http://schemas.microsoft.com/office/drawing/2014/chart" uri="{C3380CC4-5D6E-409C-BE32-E72D297353CC}">
              <c16:uniqueId val="{00000000-CCB9-4EA7-80F3-0EC471F66EEE}"/>
            </c:ext>
          </c:extLst>
        </c:ser>
        <c:ser>
          <c:idx val="1"/>
          <c:order val="1"/>
          <c:tx>
            <c:strRef>
              <c:f>Sheet1!$C$1</c:f>
              <c:strCache>
                <c:ptCount val="1"/>
                <c:pt idx="0">
                  <c:v>Holding + lead-time</c:v>
                </c:pt>
              </c:strCache>
            </c:strRef>
          </c:tx>
          <c:spPr>
            <a:ln w="31750" cap="flat">
              <a:solidFill>
                <a:srgbClr val="E0A03B"/>
              </a:solidFill>
              <a:prstDash val="solid"/>
              <a:round/>
            </a:ln>
            <a:effectLst/>
          </c:spPr>
          <c:marker>
            <c:symbol val="circle"/>
            <c:size val="6"/>
            <c:spPr>
              <a:solidFill>
                <a:srgbClr val="E0A03B"/>
              </a:solidFill>
              <a:ln w="9525" cap="flat">
                <a:solidFill>
                  <a:srgbClr val="E0A03B"/>
                </a:solidFill>
                <a:prstDash val="solid"/>
                <a:round/>
              </a:ln>
              <a:effectLst/>
            </c:spPr>
          </c:marker>
          <c:cat>
            <c:strRef>
              <c:f>Sheet1!$A$2:$A$11</c:f>
              <c:strCache>
                <c:ptCount val="10"/>
              </c:strCache>
            </c:strRef>
          </c:cat>
          <c:val>
            <c:numRef>
              <c:f>Sheet1!$C$2:$C$11</c:f>
              <c:numCache>
                <c:formatCode>General</c:formatCode>
                <c:ptCount val="10"/>
                <c:pt idx="0">
                  <c:v>8</c:v>
                </c:pt>
                <c:pt idx="1">
                  <c:v>16</c:v>
                </c:pt>
                <c:pt idx="2">
                  <c:v>24</c:v>
                </c:pt>
                <c:pt idx="3">
                  <c:v>32</c:v>
                </c:pt>
                <c:pt idx="4">
                  <c:v>40</c:v>
                </c:pt>
                <c:pt idx="5">
                  <c:v>48</c:v>
                </c:pt>
                <c:pt idx="6">
                  <c:v>56</c:v>
                </c:pt>
                <c:pt idx="7">
                  <c:v>64</c:v>
                </c:pt>
                <c:pt idx="8">
                  <c:v>72</c:v>
                </c:pt>
                <c:pt idx="9">
                  <c:v>80</c:v>
                </c:pt>
              </c:numCache>
            </c:numRef>
          </c:val>
          <c:smooth val="1"/>
          <c:extLst>
            <c:ext xmlns:c16="http://schemas.microsoft.com/office/drawing/2014/chart" uri="{C3380CC4-5D6E-409C-BE32-E72D297353CC}">
              <c16:uniqueId val="{00000001-CCB9-4EA7-80F3-0EC471F66EEE}"/>
            </c:ext>
          </c:extLst>
        </c:ser>
        <c:ser>
          <c:idx val="2"/>
          <c:order val="2"/>
          <c:tx>
            <c:strRef>
              <c:f>Sheet1!$D$1</c:f>
              <c:strCache>
                <c:ptCount val="1"/>
                <c:pt idx="0">
                  <c:v>Total cost</c:v>
                </c:pt>
              </c:strCache>
            </c:strRef>
          </c:tx>
          <c:spPr>
            <a:ln w="31750" cap="flat">
              <a:solidFill>
                <a:srgbClr val="1B3A5B"/>
              </a:solidFill>
              <a:prstDash val="solid"/>
              <a:round/>
            </a:ln>
            <a:effectLst/>
          </c:spPr>
          <c:marker>
            <c:symbol val="circle"/>
            <c:size val="6"/>
            <c:spPr>
              <a:solidFill>
                <a:srgbClr val="1B3A5B"/>
              </a:solidFill>
              <a:ln w="9525" cap="flat">
                <a:solidFill>
                  <a:srgbClr val="1B3A5B"/>
                </a:solidFill>
                <a:prstDash val="solid"/>
                <a:round/>
              </a:ln>
              <a:effectLst/>
            </c:spPr>
          </c:marker>
          <c:cat>
            <c:strRef>
              <c:f>Sheet1!$A$2:$A$11</c:f>
              <c:strCache>
                <c:ptCount val="10"/>
              </c:strCache>
            </c:strRef>
          </c:cat>
          <c:val>
            <c:numRef>
              <c:f>Sheet1!$D$2:$D$11</c:f>
              <c:numCache>
                <c:formatCode>General</c:formatCode>
                <c:ptCount val="10"/>
                <c:pt idx="0">
                  <c:v>108</c:v>
                </c:pt>
                <c:pt idx="1">
                  <c:v>66</c:v>
                </c:pt>
                <c:pt idx="2">
                  <c:v>57</c:v>
                </c:pt>
                <c:pt idx="3">
                  <c:v>57</c:v>
                </c:pt>
                <c:pt idx="4">
                  <c:v>60</c:v>
                </c:pt>
                <c:pt idx="5">
                  <c:v>65</c:v>
                </c:pt>
                <c:pt idx="6">
                  <c:v>70</c:v>
                </c:pt>
                <c:pt idx="7">
                  <c:v>77</c:v>
                </c:pt>
                <c:pt idx="8">
                  <c:v>83</c:v>
                </c:pt>
                <c:pt idx="9">
                  <c:v>90</c:v>
                </c:pt>
              </c:numCache>
            </c:numRef>
          </c:val>
          <c:smooth val="1"/>
          <c:extLst>
            <c:ext xmlns:c16="http://schemas.microsoft.com/office/drawing/2014/chart" uri="{C3380CC4-5D6E-409C-BE32-E72D297353CC}">
              <c16:uniqueId val="{00000002-CCB9-4EA7-80F3-0EC471F66EEE}"/>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1"/>
        <c:axPos val="b"/>
        <c:numFmt formatCode="General" sourceLinked="1"/>
        <c:majorTickMark val="out"/>
        <c:minorTickMark val="none"/>
        <c:tickLblPos val="low"/>
        <c:crossAx val="2094734552"/>
        <c:crosses val="autoZero"/>
        <c:auto val="1"/>
        <c:lblAlgn val="ctr"/>
        <c:lblOffset val="100"/>
        <c:noMultiLvlLbl val="1"/>
      </c:catAx>
      <c:valAx>
        <c:axId val="2094734552"/>
        <c:scaling>
          <c:orientation val="minMax"/>
        </c:scaling>
        <c:delete val="0"/>
        <c:axPos val="l"/>
        <c:majorGridlines>
          <c:spPr>
            <a:ln w="12700" cap="flat">
              <a:solidFill>
                <a:srgbClr val="EDEDED"/>
              </a:solidFill>
              <a:prstDash val="solid"/>
              <a:round/>
            </a:ln>
          </c:spPr>
        </c:majorGridlines>
        <c:title>
          <c:tx>
            <c:rich>
              <a:bodyPr/>
              <a:lstStyle/>
              <a:p>
                <a:pPr>
                  <a:defRPr sz="1000" b="0" i="0" u="none" strike="noStrike">
                    <a:solidFill>
                      <a:srgbClr val="6B7A88"/>
                    </a:solidFill>
                    <a:latin typeface="Arial"/>
                  </a:defRPr>
                </a:pPr>
                <a:r>
                  <a:rPr lang="en-US" sz="1000" b="0" i="0" u="none" strike="noStrike">
                    <a:solidFill>
                      <a:srgbClr val="6B7A88"/>
                    </a:solidFill>
                    <a:latin typeface="Arial"/>
                  </a:rPr>
                  <a:t>Total cost</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6B7A88"/>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1F2933"/>
              </a:solidFil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75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provocation, not a warm-up. Say the title out loud: you don't have a scheduling problem, you have a planning problem, and it's holding the whole business back. Promise them two things: they'll see why, and they'll leave with three things to do Monday. ~1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to 60 seconds. Credibility, both the math side and the floor side, then get out of the way. ~2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Signal the arc: claim, proof, the money bridge, then a starter kit they can act on. The word 'Monday' tells them this won't be theory. ~3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spine. Say it slowly and let it sit. You'll repeat this exact idea at the close. Don't soften it. ~4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recognition moment. Read a few aloud and pause; watch for nods. The point: these feel like six different problems but they share one root cause. Name it. ~6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stakes slide. The cascade is the argument: planning failure on the floor becomes decision paralysis in the office. Read the questions on the right slowly; these are the ones that keep owners up at night, and every one needs a plan to answer. ~7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but important. The punchline is the bottom bar: if all you do is react (dispatch), you have no plan to protect margin or cash. ~8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single most motivating number in the talk. Have them estimate their own on one recent job, live if you can. 95%+ of lead time is waiting, and you don't buy a machine to fix waiting; you plan it away. Source: lean literature, job shops run 3-8%. ~11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Reframe 'I need to hire / buy' into 'I'm wasting what I own.' Typical OEE ~60%, world-class 85%; closing that gap is ~40% more output. The constraint is where you look first. Sources: Nakajima/TPM, industry OEE benchmarks. ~14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fast here, one line each. The point is breadth: one weak capability radiates into six places, each tracked in a different report so nobody adds them up. That's the next slide. ~16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'aha' of the cost story. Walk down the staircase. These losses are real but scattered across payroll, inventory, quality, shipping. The schedule is the common cause. Numbers illustrative; use your own if you have them. ~19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Profit is not cash. A profitable shop can still miss payroll. 82% of failed small businesses cite cash flow (U.S. Bank). Lead time and WIP are the levers. Freed working capital is the CFO's favorite number. ~22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answer to 'they don't know how the operation meets the pocketbook.' Throughput accounting (Goldratt, Corbett). The bottleneck hour is your scarcest dollar-making resource, so rank every job by dollars per constraint hour. Bigger ticket is not always more profit. ~26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the third pillar hard. Owners feel 'growth multiplies chaos' in their gut. 'Local vs global' gently reframes their past improvement spend. The valuation point reaches their deepest stake, the business as an asset. ~29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Prediction feeds planning; it doesn't replace it. Forecasting is mature and worth investing in, but a forecast only pays off if a planning system turns it into decisions. [FG: add your context here on where prediction stops and planning has to take over.] ~30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ROI. Lean and OR aren't rivals; they push the same numbers. 'No capex' on throughput gets attention. Keep this brief, it's a bridge to the case studies. ~31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upfront: illustrative composites, not named clients, built from published ranges. Swap in your own real numbers if you have them and say so. Two shop types cover most of the room. ~34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classic setup-vs-holding tradeoff everyone feels but few tune. The best batch size for the floor and for cash usually differ. This is what OR does quietly inside APS. ~37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beat half a generic KPI list. Flow efficiency and expedite rate are countable today. Call out the overall-utilization trap: chasing it everywhere just builds WIP; only the constraint's utilization matters. Point to the handout. ~40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don't read it all. The five on the previous slide are where to start; this is the wider menu for when a specific question shows up (a due-date fight, a bottleneck study, a costing question). Critical ratio and slack are the classic sequencing rules; OTDIF and schedule adherence are the delivery scorecard. ~42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constraint concrete before you tell them to go find it Monday. Give a shop example the room will recognize. The WIP-pile signal is the fastest tell: work waits in front of the bottleneck. The bottom line is the Goldratt point: the constraint governs the whole system. ~44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equipping payoff. Three actions, not a menu, all free and doable this week. No software, no consultant. This is what turns a webinar into action; the handout carries the detail. ~44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TQM generation this reframes planning in language they already trust. Prevention and appraisal are investments; the failures are the hidden bill. It legitimizes spending on planning. ~47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spine, restated as the three pillars, then flip the opening line from problem to opportunity. This is the sentence you want them repeating in the parking lot. ~49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floor. Have 2-3 seeded questions ready. Point them to the handout and offer to follow up individually. Thank Mike and OpExchange. ~last 11 min for Q&amp;A.</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324B"/>
        </a:solidFill>
        <a:effectLst/>
      </p:bgPr>
    </p:bg>
    <p:spTree>
      <p:nvGrpSpPr>
        <p:cNvPr id="1" name=""/>
        <p:cNvGrpSpPr/>
        <p:nvPr/>
      </p:nvGrpSpPr>
      <p:grpSpPr>
        <a:xfrm>
          <a:off x="0" y="0"/>
          <a:ext cx="0" cy="0"/>
          <a:chOff x="0" y="0"/>
          <a:chExt cx="0" cy="0"/>
        </a:xfrm>
      </p:grpSpPr>
      <p:sp>
        <p:nvSpPr>
          <p:cNvPr id="2" name="Shape 0"/>
          <p:cNvSpPr/>
          <p:nvPr/>
        </p:nvSpPr>
        <p:spPr>
          <a:xfrm>
            <a:off x="8961120" y="640080"/>
            <a:ext cx="2468880" cy="2468880"/>
          </a:xfrm>
          <a:prstGeom prst="ellipse">
            <a:avLst/>
          </a:prstGeom>
          <a:ln w="15875">
            <a:solidFill>
              <a:srgbClr val="2E7D8A"/>
            </a:solidFill>
            <a:prstDash val="solid"/>
          </a:ln>
        </p:spPr>
        <p:txBody>
          <a:bodyPr/>
          <a:lstStyle/>
          <a:p>
            <a:endParaRPr lang="en-US"/>
          </a:p>
        </p:txBody>
      </p:sp>
      <p:sp>
        <p:nvSpPr>
          <p:cNvPr id="3" name="Shape 1"/>
          <p:cNvSpPr/>
          <p:nvPr/>
        </p:nvSpPr>
        <p:spPr>
          <a:xfrm>
            <a:off x="9326880" y="1005840"/>
            <a:ext cx="1737360" cy="1737360"/>
          </a:xfrm>
          <a:prstGeom prst="ellipse">
            <a:avLst/>
          </a:prstGeom>
          <a:ln w="12700">
            <a:solidFill>
              <a:srgbClr val="2C5A72"/>
            </a:solidFill>
            <a:prstDash val="solid"/>
          </a:ln>
        </p:spPr>
        <p:txBody>
          <a:bodyPr/>
          <a:lstStyle/>
          <a:p>
            <a:endParaRPr lang="en-US"/>
          </a:p>
        </p:txBody>
      </p:sp>
      <p:sp>
        <p:nvSpPr>
          <p:cNvPr id="4" name="Shape 2"/>
          <p:cNvSpPr/>
          <p:nvPr/>
        </p:nvSpPr>
        <p:spPr>
          <a:xfrm>
            <a:off x="9875520" y="1554480"/>
            <a:ext cx="640080" cy="640080"/>
          </a:xfrm>
          <a:prstGeom prst="ellipse">
            <a:avLst/>
          </a:prstGeom>
          <a:solidFill>
            <a:srgbClr val="E0A03B"/>
          </a:solidFill>
          <a:ln/>
        </p:spPr>
        <p:txBody>
          <a:bodyPr/>
          <a:lstStyle/>
          <a:p>
            <a:endParaRPr lang="en-US"/>
          </a:p>
        </p:txBody>
      </p:sp>
      <p:sp>
        <p:nvSpPr>
          <p:cNvPr id="5" name="Shape 3"/>
          <p:cNvSpPr/>
          <p:nvPr/>
        </p:nvSpPr>
        <p:spPr>
          <a:xfrm>
            <a:off x="640080" y="502920"/>
            <a:ext cx="2441448" cy="770128"/>
          </a:xfrm>
          <a:prstGeom prst="roundRect">
            <a:avLst>
              <a:gd name="adj" fmla="val 7124"/>
            </a:avLst>
          </a:prstGeom>
          <a:solidFill>
            <a:srgbClr val="FFFFFF"/>
          </a:solidFill>
          <a:ln/>
          <a:effectLst>
            <a:outerShdw blurRad="76200" dist="38100" dir="5400000" algn="bl" rotWithShape="0">
              <a:srgbClr val="9AA5AD">
                <a:alpha val="35000"/>
              </a:srgbClr>
            </a:outerShdw>
          </a:effectLst>
        </p:spPr>
        <p:txBody>
          <a:bodyPr/>
          <a:lstStyle/>
          <a:p>
            <a:endParaRPr lang="en-US"/>
          </a:p>
        </p:txBody>
      </p:sp>
      <p:pic>
        <p:nvPicPr>
          <p:cNvPr id="6" name="Image 0" descr="/home/claude/opex.png"/>
          <p:cNvPicPr>
            <a:picLocks noChangeAspect="1"/>
          </p:cNvPicPr>
          <p:nvPr/>
        </p:nvPicPr>
        <p:blipFill>
          <a:blip r:embed="rId3"/>
          <a:stretch>
            <a:fillRect/>
          </a:stretch>
        </p:blipFill>
        <p:spPr>
          <a:xfrm>
            <a:off x="786384" y="649224"/>
            <a:ext cx="2148840" cy="477520"/>
          </a:xfrm>
          <a:prstGeom prst="rect">
            <a:avLst/>
          </a:prstGeom>
        </p:spPr>
      </p:pic>
      <p:sp>
        <p:nvSpPr>
          <p:cNvPr id="7" name="Text 4"/>
          <p:cNvSpPr txBox="1"/>
          <p:nvPr/>
        </p:nvSpPr>
        <p:spPr>
          <a:xfrm>
            <a:off x="658368" y="1536192"/>
            <a:ext cx="7315200" cy="274320"/>
          </a:xfrm>
          <a:prstGeom prst="rect">
            <a:avLst/>
          </a:prstGeom>
          <a:noFill/>
          <a:ln/>
        </p:spPr>
        <p:txBody>
          <a:bodyPr wrap="square" lIns="0" tIns="0" rIns="0" bIns="0" rtlCol="0" anchor="ctr"/>
          <a:lstStyle/>
          <a:p>
            <a:pPr marL="0" indent="0">
              <a:buNone/>
            </a:pPr>
            <a:r>
              <a:rPr lang="en-US" sz="1300" b="1" kern="0" spc="300" dirty="0">
                <a:solidFill>
                  <a:srgbClr val="E0A03B"/>
                </a:solidFill>
                <a:latin typeface="Calibri" pitchFamily="34" charset="0"/>
                <a:ea typeface="Calibri" pitchFamily="34" charset="-122"/>
                <a:cs typeface="Calibri" pitchFamily="34" charset="-120"/>
              </a:rPr>
              <a:t>WEBINAR</a:t>
            </a:r>
            <a:endParaRPr lang="en-US" sz="1300" dirty="0"/>
          </a:p>
        </p:txBody>
      </p:sp>
      <p:sp>
        <p:nvSpPr>
          <p:cNvPr id="8" name="Text 5"/>
          <p:cNvSpPr txBox="1"/>
          <p:nvPr/>
        </p:nvSpPr>
        <p:spPr>
          <a:xfrm>
            <a:off x="603504" y="1947671"/>
            <a:ext cx="7991856" cy="1737360"/>
          </a:xfrm>
          <a:prstGeom prst="rect">
            <a:avLst/>
          </a:prstGeom>
          <a:noFill/>
          <a:ln/>
        </p:spPr>
        <p:txBody>
          <a:bodyPr wrap="square" lIns="0" tIns="0" rIns="0" bIns="0" rtlCol="0" anchor="ctr"/>
          <a:lstStyle/>
          <a:p>
            <a:pPr marL="0" indent="0">
              <a:lnSpc>
                <a:spcPct val="102000"/>
              </a:lnSpc>
              <a:buNone/>
            </a:pPr>
            <a:r>
              <a:rPr lang="en-US" sz="4400" b="1" dirty="0">
                <a:solidFill>
                  <a:srgbClr val="FFFFFF"/>
                </a:solidFill>
                <a:latin typeface="Cambria" pitchFamily="34" charset="0"/>
                <a:ea typeface="Cambria" pitchFamily="34" charset="-122"/>
                <a:cs typeface="Cambria" pitchFamily="34" charset="-120"/>
              </a:rPr>
              <a:t>The Real Cost of Not Being Able to Schedule: Planning as a Business Decision</a:t>
            </a:r>
            <a:endParaRPr lang="en-US" sz="4400" dirty="0"/>
          </a:p>
        </p:txBody>
      </p:sp>
      <p:sp>
        <p:nvSpPr>
          <p:cNvPr id="9" name="Text 6"/>
          <p:cNvSpPr txBox="1"/>
          <p:nvPr/>
        </p:nvSpPr>
        <p:spPr>
          <a:xfrm>
            <a:off x="621792" y="3749041"/>
            <a:ext cx="7955280" cy="822960"/>
          </a:xfrm>
          <a:prstGeom prst="rect">
            <a:avLst/>
          </a:prstGeom>
          <a:noFill/>
          <a:ln/>
        </p:spPr>
        <p:txBody>
          <a:bodyPr wrap="square" lIns="0" tIns="0" rIns="0" bIns="0" rtlCol="0" anchor="ctr"/>
          <a:lstStyle/>
          <a:p>
            <a:pPr marL="0" indent="0">
              <a:buNone/>
            </a:pPr>
            <a:r>
              <a:rPr lang="en-US" sz="1700" i="1" dirty="0">
                <a:solidFill>
                  <a:srgbClr val="CFE0E8"/>
                </a:solidFill>
                <a:latin typeface="Calibri" pitchFamily="34" charset="0"/>
                <a:ea typeface="Calibri" pitchFamily="34" charset="-122"/>
                <a:cs typeface="Calibri" pitchFamily="34" charset="-120"/>
              </a:rPr>
              <a:t>You have a planning problem, and it might be the one thing holding your whole business back.</a:t>
            </a:r>
            <a:endParaRPr lang="en-US" sz="1700" dirty="0"/>
          </a:p>
        </p:txBody>
      </p:sp>
      <p:sp>
        <p:nvSpPr>
          <p:cNvPr id="10" name="Shape 7"/>
          <p:cNvSpPr/>
          <p:nvPr/>
        </p:nvSpPr>
        <p:spPr>
          <a:xfrm>
            <a:off x="658368" y="4892040"/>
            <a:ext cx="3108960" cy="0"/>
          </a:xfrm>
          <a:prstGeom prst="line">
            <a:avLst/>
          </a:prstGeom>
          <a:noFill/>
          <a:ln w="19050">
            <a:solidFill>
              <a:srgbClr val="2E7D8A"/>
            </a:solidFill>
            <a:prstDash val="solid"/>
          </a:ln>
        </p:spPr>
        <p:txBody>
          <a:bodyPr/>
          <a:lstStyle/>
          <a:p>
            <a:endParaRPr lang="en-US"/>
          </a:p>
        </p:txBody>
      </p:sp>
      <p:sp>
        <p:nvSpPr>
          <p:cNvPr id="11" name="Text 8"/>
          <p:cNvSpPr txBox="1"/>
          <p:nvPr/>
        </p:nvSpPr>
        <p:spPr>
          <a:xfrm>
            <a:off x="640080" y="5029200"/>
            <a:ext cx="6400800" cy="73152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Fred Gertz</a:t>
            </a:r>
            <a:endParaRPr lang="en-US" sz="1600" dirty="0"/>
          </a:p>
          <a:p>
            <a:pPr marL="0" indent="0">
              <a:buNone/>
            </a:pPr>
            <a:r>
              <a:rPr lang="en-US" sz="1300" dirty="0">
                <a:solidFill>
                  <a:srgbClr val="CFE0E8"/>
                </a:solidFill>
                <a:latin typeface="Calibri" pitchFamily="34" charset="0"/>
                <a:ea typeface="Calibri" pitchFamily="34" charset="-122"/>
                <a:cs typeface="Calibri" pitchFamily="34" charset="-120"/>
              </a:rPr>
              <a:t>Founder &amp; CEO, Collide Technology</a:t>
            </a:r>
            <a:endParaRPr lang="en-US" sz="1600" dirty="0"/>
          </a:p>
        </p:txBody>
      </p:sp>
      <p:sp>
        <p:nvSpPr>
          <p:cNvPr id="12" name="Text 9"/>
          <p:cNvSpPr txBox="1"/>
          <p:nvPr/>
        </p:nvSpPr>
        <p:spPr>
          <a:xfrm>
            <a:off x="640080" y="6355080"/>
            <a:ext cx="10058400" cy="320040"/>
          </a:xfrm>
          <a:prstGeom prst="rect">
            <a:avLst/>
          </a:prstGeom>
          <a:noFill/>
          <a:ln/>
        </p:spPr>
        <p:txBody>
          <a:bodyPr wrap="square" lIns="0" tIns="0" rIns="0" bIns="0" rtlCol="0" anchor="ctr"/>
          <a:lstStyle/>
          <a:p>
            <a:pPr marL="0" indent="0">
              <a:buNone/>
            </a:pPr>
            <a:r>
              <a:rPr lang="en-US" sz="1200" dirty="0">
                <a:solidFill>
                  <a:srgbClr val="6B7A88"/>
                </a:solidFill>
                <a:latin typeface="Calibri" pitchFamily="34" charset="0"/>
                <a:ea typeface="Calibri" pitchFamily="34" charset="-122"/>
                <a:cs typeface="Calibri" pitchFamily="34" charset="-120"/>
              </a:rPr>
              <a:t>South Carolina Manufacturing Extension Partnership  ·  September 23, 2026</a:t>
            </a:r>
            <a:endParaRPr lang="en-US" sz="1200" dirty="0"/>
          </a:p>
        </p:txBody>
      </p:sp>
      <p:sp>
        <p:nvSpPr>
          <p:cNvPr id="13" name="Text 10"/>
          <p:cNvSpPr txBox="1"/>
          <p:nvPr/>
        </p:nvSpPr>
        <p:spPr>
          <a:xfrm>
            <a:off x="8229600" y="4709160"/>
            <a:ext cx="3200400" cy="274320"/>
          </a:xfrm>
          <a:prstGeom prst="rect">
            <a:avLst/>
          </a:prstGeom>
          <a:noFill/>
          <a:ln/>
        </p:spPr>
        <p:txBody>
          <a:bodyPr wrap="square" lIns="0" tIns="0" rIns="0" bIns="0" rtlCol="0" anchor="ctr"/>
          <a:lstStyle/>
          <a:p>
            <a:pPr marL="0" indent="0" algn="l">
              <a:buNone/>
            </a:pPr>
            <a:r>
              <a:rPr lang="en-US" sz="1100" b="1" kern="0" spc="200" dirty="0">
                <a:solidFill>
                  <a:srgbClr val="6B7A88"/>
                </a:solidFill>
                <a:latin typeface="Calibri" pitchFamily="34" charset="0"/>
                <a:ea typeface="Calibri" pitchFamily="34" charset="-122"/>
                <a:cs typeface="Calibri" pitchFamily="34" charset="-120"/>
              </a:rPr>
              <a:t>PRESENTED BY</a:t>
            </a:r>
            <a:endParaRPr lang="en-US" sz="1100" dirty="0"/>
          </a:p>
        </p:txBody>
      </p:sp>
      <p:pic>
        <p:nvPicPr>
          <p:cNvPr id="14" name="Image 1" descr="/home/claude/collide_white.png"/>
          <p:cNvPicPr>
            <a:picLocks noChangeAspect="1"/>
          </p:cNvPicPr>
          <p:nvPr/>
        </p:nvPicPr>
        <p:blipFill>
          <a:blip r:embed="rId4"/>
          <a:stretch>
            <a:fillRect/>
          </a:stretch>
        </p:blipFill>
        <p:spPr>
          <a:xfrm>
            <a:off x="8229600" y="5029200"/>
            <a:ext cx="2743200" cy="10851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INTRODUCTION</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Who's talking, and why</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31520" y="1828800"/>
            <a:ext cx="1463040" cy="1463040"/>
          </a:xfrm>
          <a:prstGeom prst="ellipse">
            <a:avLst/>
          </a:prstGeom>
          <a:solidFill>
            <a:srgbClr val="1B3A5B"/>
          </a:solidFill>
          <a:ln/>
          <a:effectLst>
            <a:outerShdw blurRad="76200" dist="38100" dir="5400000" algn="bl" rotWithShape="0">
              <a:srgbClr val="9AA5AD">
                <a:alpha val="35000"/>
              </a:srgbClr>
            </a:outerShdw>
          </a:effectLst>
        </p:spPr>
        <p:txBody>
          <a:bodyPr/>
          <a:lstStyle/>
          <a:p>
            <a:endParaRPr lang="en-US"/>
          </a:p>
        </p:txBody>
      </p:sp>
      <p:sp>
        <p:nvSpPr>
          <p:cNvPr id="9" name="Text 5"/>
          <p:cNvSpPr txBox="1"/>
          <p:nvPr/>
        </p:nvSpPr>
        <p:spPr>
          <a:xfrm>
            <a:off x="731520" y="1828800"/>
            <a:ext cx="1463040" cy="1463040"/>
          </a:xfrm>
          <a:prstGeom prst="rect">
            <a:avLst/>
          </a:prstGeom>
          <a:noFill/>
          <a:ln/>
        </p:spPr>
        <p:txBody>
          <a:bodyPr wrap="square" lIns="0" tIns="0" rIns="0" bIns="0" rtlCol="0" anchor="ctr"/>
          <a:lstStyle/>
          <a:p>
            <a:pPr marL="0" indent="0" algn="ctr">
              <a:buNone/>
            </a:pPr>
            <a:r>
              <a:rPr lang="en-US" sz="3800" b="1" dirty="0">
                <a:solidFill>
                  <a:srgbClr val="FFFFFF"/>
                </a:solidFill>
                <a:latin typeface="Cambria" pitchFamily="34" charset="0"/>
                <a:ea typeface="Cambria" pitchFamily="34" charset="-122"/>
                <a:cs typeface="Cambria" pitchFamily="34" charset="-120"/>
              </a:rPr>
              <a:t>FG</a:t>
            </a:r>
            <a:endParaRPr lang="en-US" sz="3800" dirty="0"/>
          </a:p>
        </p:txBody>
      </p:sp>
      <p:sp>
        <p:nvSpPr>
          <p:cNvPr id="10" name="Text 6"/>
          <p:cNvSpPr txBox="1"/>
          <p:nvPr/>
        </p:nvSpPr>
        <p:spPr>
          <a:xfrm>
            <a:off x="2606040" y="1874520"/>
            <a:ext cx="8686800" cy="1554480"/>
          </a:xfrm>
          <a:prstGeom prst="rect">
            <a:avLst/>
          </a:prstGeom>
          <a:noFill/>
          <a:ln/>
        </p:spPr>
        <p:txBody>
          <a:bodyPr wrap="square" lIns="0" tIns="0" rIns="0" bIns="0" rtlCol="0" anchor="t"/>
          <a:lstStyle/>
          <a:p>
            <a:pPr marL="0" indent="0">
              <a:lnSpc>
                <a:spcPct val="105000"/>
              </a:lnSpc>
              <a:spcAft>
                <a:spcPts val="400"/>
              </a:spcAft>
              <a:buNone/>
            </a:pPr>
            <a:r>
              <a:rPr lang="en-US" sz="2200" b="1" dirty="0">
                <a:solidFill>
                  <a:srgbClr val="1B3A5B"/>
                </a:solidFill>
                <a:latin typeface="Cambria" pitchFamily="34" charset="0"/>
                <a:ea typeface="Cambria" pitchFamily="34" charset="-122"/>
                <a:cs typeface="Cambria" pitchFamily="34" charset="-120"/>
              </a:rPr>
              <a:t>Frederick Gertz</a:t>
            </a:r>
            <a:endParaRPr lang="en-US" sz="2200" dirty="0"/>
          </a:p>
          <a:p>
            <a:pPr marL="0" indent="0">
              <a:lnSpc>
                <a:spcPct val="105000"/>
              </a:lnSpc>
              <a:spcAft>
                <a:spcPts val="1000"/>
              </a:spcAft>
              <a:buNone/>
            </a:pPr>
            <a:r>
              <a:rPr lang="en-US" sz="1400" b="1" dirty="0">
                <a:solidFill>
                  <a:srgbClr val="2E7D8A"/>
                </a:solidFill>
                <a:latin typeface="Calibri" pitchFamily="34" charset="0"/>
                <a:ea typeface="Calibri" pitchFamily="34" charset="-122"/>
                <a:cs typeface="Calibri" pitchFamily="34" charset="-120"/>
              </a:rPr>
              <a:t>Founder &amp; CEO, Collide Technology</a:t>
            </a:r>
            <a:endParaRPr lang="en-US" sz="2200" dirty="0"/>
          </a:p>
          <a:p>
            <a:pPr marL="0" indent="0">
              <a:lnSpc>
                <a:spcPct val="105000"/>
              </a:lnSpc>
              <a:buNone/>
            </a:pPr>
            <a:r>
              <a:rPr lang="en-US" dirty="0">
                <a:solidFill>
                  <a:srgbClr val="1F2933"/>
                </a:solidFill>
                <a:latin typeface="Calibri" pitchFamily="34" charset="0"/>
                <a:ea typeface="Calibri" pitchFamily="34" charset="-122"/>
                <a:cs typeface="Calibri" pitchFamily="34" charset="-120"/>
              </a:rPr>
              <a:t>I help manufacturers turn planning and scheduling into decisions, using optimization, operations research, and AI. Ph.D. from UC Riverside; years in data science and process innovation in regulated manufacturing before founding Collide.</a:t>
            </a:r>
            <a:endParaRPr lang="en-US" sz="2800" dirty="0"/>
          </a:p>
        </p:txBody>
      </p:sp>
      <p:sp>
        <p:nvSpPr>
          <p:cNvPr id="11" name="Shape 7"/>
          <p:cNvSpPr/>
          <p:nvPr/>
        </p:nvSpPr>
        <p:spPr>
          <a:xfrm>
            <a:off x="731520" y="3977640"/>
            <a:ext cx="10561320" cy="1234440"/>
          </a:xfrm>
          <a:prstGeom prst="roundRect">
            <a:avLst>
              <a:gd name="adj" fmla="val 5926"/>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2" name="Text 8"/>
          <p:cNvSpPr txBox="1"/>
          <p:nvPr/>
        </p:nvSpPr>
        <p:spPr>
          <a:xfrm>
            <a:off x="1051560" y="3977640"/>
            <a:ext cx="9966960" cy="1234440"/>
          </a:xfrm>
          <a:prstGeom prst="rect">
            <a:avLst/>
          </a:prstGeom>
          <a:noFill/>
          <a:ln/>
        </p:spPr>
        <p:txBody>
          <a:bodyPr wrap="square" lIns="0" tIns="0" rIns="0" bIns="0" rtlCol="0" anchor="ctr"/>
          <a:lstStyle/>
          <a:p>
            <a:pPr marL="0" indent="0">
              <a:buNone/>
            </a:pPr>
            <a:r>
              <a:rPr lang="en-US" sz="1600" b="1" dirty="0">
                <a:solidFill>
                  <a:srgbClr val="1B3A5B"/>
                </a:solidFill>
                <a:latin typeface="Calibri" pitchFamily="34" charset="0"/>
                <a:ea typeface="Calibri" pitchFamily="34" charset="-122"/>
                <a:cs typeface="Calibri" pitchFamily="34" charset="-120"/>
              </a:rPr>
              <a:t>This is not a product pitch.  </a:t>
            </a:r>
            <a:r>
              <a:rPr lang="en-US" sz="1600" dirty="0">
                <a:solidFill>
                  <a:srgbClr val="1F2933"/>
                </a:solidFill>
                <a:latin typeface="Calibri" pitchFamily="34" charset="0"/>
                <a:ea typeface="Calibri" pitchFamily="34" charset="-122"/>
                <a:cs typeface="Calibri" pitchFamily="34" charset="-120"/>
              </a:rPr>
              <a:t>It's a practical hour on why planning is the lever, and exactly what to do about it.</a:t>
            </a:r>
            <a:endParaRPr lang="en-US" sz="1600" dirty="0"/>
          </a:p>
        </p:txBody>
      </p:sp>
      <p:sp>
        <p:nvSpPr>
          <p:cNvPr id="13" name="Text 9"/>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2</a:t>
            </a:r>
            <a:endParaRPr lang="en-US" sz="1000" dirty="0"/>
          </a:p>
        </p:txBody>
      </p:sp>
      <p:pic>
        <p:nvPicPr>
          <p:cNvPr id="15" name="Picture 14">
            <a:extLst>
              <a:ext uri="{FF2B5EF4-FFF2-40B4-BE49-F238E27FC236}">
                <a16:creationId xmlns:a16="http://schemas.microsoft.com/office/drawing/2014/main" id="{F15ADDB6-26D1-C079-94FD-D4ED524DCEF0}"/>
              </a:ext>
            </a:extLst>
          </p:cNvPr>
          <p:cNvPicPr>
            <a:picLocks noChangeAspect="1"/>
          </p:cNvPicPr>
          <p:nvPr/>
        </p:nvPicPr>
        <p:blipFill>
          <a:blip r:embed="rId5"/>
          <a:stretch>
            <a:fillRect/>
          </a:stretch>
        </p:blipFill>
        <p:spPr>
          <a:xfrm>
            <a:off x="694348" y="1693233"/>
            <a:ext cx="1537384" cy="1598607"/>
          </a:xfrm>
          <a:prstGeom prst="ellipse">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AGENDA</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The next 60 minutes</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77240" y="1947672"/>
            <a:ext cx="566928" cy="566928"/>
          </a:xfrm>
          <a:prstGeom prst="ellipse">
            <a:avLst/>
          </a:prstGeom>
          <a:solidFill>
            <a:srgbClr val="2E7D8A"/>
          </a:solidFill>
          <a:ln/>
        </p:spPr>
        <p:txBody>
          <a:bodyPr/>
          <a:lstStyle/>
          <a:p>
            <a:endParaRPr lang="en-US"/>
          </a:p>
        </p:txBody>
      </p:sp>
      <p:sp>
        <p:nvSpPr>
          <p:cNvPr id="9" name="Text 5"/>
          <p:cNvSpPr txBox="1"/>
          <p:nvPr/>
        </p:nvSpPr>
        <p:spPr>
          <a:xfrm>
            <a:off x="777240" y="1947672"/>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10" name="Text 6"/>
          <p:cNvSpPr txBox="1"/>
          <p:nvPr/>
        </p:nvSpPr>
        <p:spPr>
          <a:xfrm>
            <a:off x="1554480" y="1920240"/>
            <a:ext cx="9784080" cy="621792"/>
          </a:xfrm>
          <a:prstGeom prst="rect">
            <a:avLst/>
          </a:prstGeom>
          <a:noFill/>
          <a:ln/>
        </p:spPr>
        <p:txBody>
          <a:bodyPr wrap="square" lIns="0" tIns="0" rIns="0" bIns="0" rtlCol="0" anchor="ctr"/>
          <a:lstStyle/>
          <a:p>
            <a:pPr marL="0" indent="0">
              <a:buNone/>
            </a:pPr>
            <a:r>
              <a:rPr lang="en-US" sz="2400" b="1" dirty="0">
                <a:solidFill>
                  <a:srgbClr val="1B3A5B"/>
                </a:solidFill>
                <a:latin typeface="Cambria" pitchFamily="34" charset="0"/>
                <a:ea typeface="Cambria" pitchFamily="34" charset="-122"/>
                <a:cs typeface="Cambria" pitchFamily="34" charset="-120"/>
              </a:rPr>
              <a:t>The claim   </a:t>
            </a:r>
            <a:r>
              <a:rPr lang="en-US" dirty="0">
                <a:solidFill>
                  <a:srgbClr val="6B7A88"/>
                </a:solidFill>
                <a:latin typeface="Calibri" pitchFamily="34" charset="0"/>
                <a:ea typeface="Calibri" pitchFamily="34" charset="-122"/>
                <a:cs typeface="Calibri" pitchFamily="34" charset="-120"/>
              </a:rPr>
              <a:t>Your real bottleneck is planning</a:t>
            </a:r>
            <a:endParaRPr lang="en-US" sz="1800" dirty="0"/>
          </a:p>
        </p:txBody>
      </p:sp>
      <p:sp>
        <p:nvSpPr>
          <p:cNvPr id="11" name="Shape 7"/>
          <p:cNvSpPr/>
          <p:nvPr/>
        </p:nvSpPr>
        <p:spPr>
          <a:xfrm>
            <a:off x="777240" y="2788920"/>
            <a:ext cx="566928" cy="566928"/>
          </a:xfrm>
          <a:prstGeom prst="ellipse">
            <a:avLst/>
          </a:prstGeom>
          <a:solidFill>
            <a:srgbClr val="2E7D8A"/>
          </a:solidFill>
          <a:ln/>
        </p:spPr>
        <p:txBody>
          <a:bodyPr/>
          <a:lstStyle/>
          <a:p>
            <a:endParaRPr lang="en-US"/>
          </a:p>
        </p:txBody>
      </p:sp>
      <p:sp>
        <p:nvSpPr>
          <p:cNvPr id="12" name="Text 8"/>
          <p:cNvSpPr txBox="1"/>
          <p:nvPr/>
        </p:nvSpPr>
        <p:spPr>
          <a:xfrm>
            <a:off x="777240" y="2788920"/>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3" name="Text 9"/>
          <p:cNvSpPr txBox="1"/>
          <p:nvPr/>
        </p:nvSpPr>
        <p:spPr>
          <a:xfrm>
            <a:off x="1554480" y="2761488"/>
            <a:ext cx="9784080" cy="621792"/>
          </a:xfrm>
          <a:prstGeom prst="rect">
            <a:avLst/>
          </a:prstGeom>
          <a:noFill/>
          <a:ln/>
        </p:spPr>
        <p:txBody>
          <a:bodyPr wrap="square" lIns="0" tIns="0" rIns="0" bIns="0" rtlCol="0" anchor="ctr"/>
          <a:lstStyle/>
          <a:p>
            <a:pPr marL="0" indent="0">
              <a:buNone/>
            </a:pPr>
            <a:r>
              <a:rPr lang="en-US" sz="2400" b="1" dirty="0">
                <a:solidFill>
                  <a:srgbClr val="1B3A5B"/>
                </a:solidFill>
                <a:latin typeface="Cambria" pitchFamily="34" charset="0"/>
                <a:ea typeface="Cambria" pitchFamily="34" charset="-122"/>
                <a:cs typeface="Cambria" pitchFamily="34" charset="-120"/>
              </a:rPr>
              <a:t>The proof   </a:t>
            </a:r>
            <a:r>
              <a:rPr lang="en-US" dirty="0">
                <a:solidFill>
                  <a:srgbClr val="6B7A88"/>
                </a:solidFill>
                <a:latin typeface="Calibri" pitchFamily="34" charset="0"/>
                <a:ea typeface="Calibri" pitchFamily="34" charset="-122"/>
                <a:cs typeface="Calibri" pitchFamily="34" charset="-120"/>
              </a:rPr>
              <a:t>What it's costing you, in hard cash</a:t>
            </a:r>
            <a:endParaRPr lang="en-US" sz="1800" dirty="0"/>
          </a:p>
        </p:txBody>
      </p:sp>
      <p:sp>
        <p:nvSpPr>
          <p:cNvPr id="14" name="Shape 10"/>
          <p:cNvSpPr/>
          <p:nvPr/>
        </p:nvSpPr>
        <p:spPr>
          <a:xfrm>
            <a:off x="777240" y="3630168"/>
            <a:ext cx="566928" cy="566928"/>
          </a:xfrm>
          <a:prstGeom prst="ellipse">
            <a:avLst/>
          </a:prstGeom>
          <a:solidFill>
            <a:srgbClr val="2E7D8A"/>
          </a:solidFill>
          <a:ln/>
        </p:spPr>
        <p:txBody>
          <a:bodyPr/>
          <a:lstStyle/>
          <a:p>
            <a:endParaRPr lang="en-US"/>
          </a:p>
        </p:txBody>
      </p:sp>
      <p:sp>
        <p:nvSpPr>
          <p:cNvPr id="15" name="Text 11"/>
          <p:cNvSpPr txBox="1"/>
          <p:nvPr/>
        </p:nvSpPr>
        <p:spPr>
          <a:xfrm>
            <a:off x="777240" y="363016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6" name="Text 12"/>
          <p:cNvSpPr txBox="1"/>
          <p:nvPr/>
        </p:nvSpPr>
        <p:spPr>
          <a:xfrm>
            <a:off x="1554480" y="3602736"/>
            <a:ext cx="9784080" cy="621792"/>
          </a:xfrm>
          <a:prstGeom prst="rect">
            <a:avLst/>
          </a:prstGeom>
          <a:noFill/>
          <a:ln/>
        </p:spPr>
        <p:txBody>
          <a:bodyPr wrap="square" lIns="0" tIns="0" rIns="0" bIns="0" rtlCol="0" anchor="ctr"/>
          <a:lstStyle/>
          <a:p>
            <a:pPr marL="0" indent="0">
              <a:buNone/>
            </a:pPr>
            <a:r>
              <a:rPr lang="en-US" sz="2400" b="1" dirty="0">
                <a:solidFill>
                  <a:srgbClr val="1B3A5B"/>
                </a:solidFill>
                <a:latin typeface="Cambria" pitchFamily="34" charset="0"/>
                <a:ea typeface="Cambria" pitchFamily="34" charset="-122"/>
                <a:cs typeface="Cambria" pitchFamily="34" charset="-120"/>
              </a:rPr>
              <a:t>The money bridge   </a:t>
            </a:r>
            <a:r>
              <a:rPr lang="en-US" dirty="0">
                <a:solidFill>
                  <a:srgbClr val="6B7A88"/>
                </a:solidFill>
                <a:latin typeface="Calibri" pitchFamily="34" charset="0"/>
                <a:ea typeface="Calibri" pitchFamily="34" charset="-122"/>
                <a:cs typeface="Calibri" pitchFamily="34" charset="-120"/>
              </a:rPr>
              <a:t>How an hour on the floor becomes profit</a:t>
            </a:r>
            <a:endParaRPr lang="en-US" sz="1800" dirty="0"/>
          </a:p>
        </p:txBody>
      </p:sp>
      <p:sp>
        <p:nvSpPr>
          <p:cNvPr id="17" name="Shape 13"/>
          <p:cNvSpPr/>
          <p:nvPr/>
        </p:nvSpPr>
        <p:spPr>
          <a:xfrm>
            <a:off x="777240" y="4471416"/>
            <a:ext cx="566928" cy="566928"/>
          </a:xfrm>
          <a:prstGeom prst="ellipse">
            <a:avLst/>
          </a:prstGeom>
          <a:solidFill>
            <a:srgbClr val="2E7D8A"/>
          </a:solidFill>
          <a:ln/>
        </p:spPr>
        <p:txBody>
          <a:bodyPr/>
          <a:lstStyle/>
          <a:p>
            <a:endParaRPr lang="en-US"/>
          </a:p>
        </p:txBody>
      </p:sp>
      <p:sp>
        <p:nvSpPr>
          <p:cNvPr id="18" name="Text 14"/>
          <p:cNvSpPr txBox="1"/>
          <p:nvPr/>
        </p:nvSpPr>
        <p:spPr>
          <a:xfrm>
            <a:off x="777240" y="4471416"/>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4</a:t>
            </a:r>
            <a:endParaRPr lang="en-US" sz="2000" dirty="0"/>
          </a:p>
        </p:txBody>
      </p:sp>
      <p:sp>
        <p:nvSpPr>
          <p:cNvPr id="19" name="Text 15"/>
          <p:cNvSpPr txBox="1"/>
          <p:nvPr/>
        </p:nvSpPr>
        <p:spPr>
          <a:xfrm>
            <a:off x="1554480" y="4443984"/>
            <a:ext cx="9784080" cy="621792"/>
          </a:xfrm>
          <a:prstGeom prst="rect">
            <a:avLst/>
          </a:prstGeom>
          <a:noFill/>
          <a:ln/>
        </p:spPr>
        <p:txBody>
          <a:bodyPr wrap="square" lIns="0" tIns="0" rIns="0" bIns="0" rtlCol="0" anchor="ctr"/>
          <a:lstStyle/>
          <a:p>
            <a:pPr marL="0" indent="0">
              <a:buNone/>
            </a:pPr>
            <a:r>
              <a:rPr lang="en-US" sz="2400" b="1" dirty="0">
                <a:solidFill>
                  <a:srgbClr val="1B3A5B"/>
                </a:solidFill>
                <a:latin typeface="Cambria" pitchFamily="34" charset="0"/>
                <a:ea typeface="Cambria" pitchFamily="34" charset="-122"/>
                <a:cs typeface="Cambria" pitchFamily="34" charset="-120"/>
              </a:rPr>
              <a:t>The starter kit   </a:t>
            </a:r>
            <a:r>
              <a:rPr lang="en-US" dirty="0">
                <a:solidFill>
                  <a:srgbClr val="6B7A88"/>
                </a:solidFill>
                <a:latin typeface="Calibri" pitchFamily="34" charset="0"/>
                <a:ea typeface="Calibri" pitchFamily="34" charset="-122"/>
                <a:cs typeface="Calibri" pitchFamily="34" charset="-120"/>
              </a:rPr>
              <a:t>Three things to do Monday, and what to measure</a:t>
            </a:r>
            <a:endParaRPr lang="en-US" sz="1800" dirty="0"/>
          </a:p>
        </p:txBody>
      </p:sp>
      <p:sp>
        <p:nvSpPr>
          <p:cNvPr id="20" name="Text 16"/>
          <p:cNvSpPr txBox="1"/>
          <p:nvPr/>
        </p:nvSpPr>
        <p:spPr>
          <a:xfrm>
            <a:off x="1554480" y="5330952"/>
            <a:ext cx="9144000" cy="320040"/>
          </a:xfrm>
          <a:prstGeom prst="rect">
            <a:avLst/>
          </a:prstGeom>
          <a:noFill/>
          <a:ln/>
        </p:spPr>
        <p:txBody>
          <a:bodyPr wrap="square" lIns="0" tIns="0" rIns="0" bIns="0" rtlCol="0" anchor="ctr"/>
          <a:lstStyle/>
          <a:p>
            <a:pPr marL="0" indent="0">
              <a:buNone/>
            </a:pPr>
            <a:r>
              <a:rPr lang="en-US" sz="1600" i="1" dirty="0">
                <a:solidFill>
                  <a:srgbClr val="2E7D8A"/>
                </a:solidFill>
                <a:latin typeface="Calibri" pitchFamily="34" charset="0"/>
                <a:ea typeface="Calibri" pitchFamily="34" charset="-122"/>
                <a:cs typeface="Calibri" pitchFamily="34" charset="-120"/>
              </a:rPr>
              <a:t>Plus time for your questions at the end</a:t>
            </a:r>
            <a:r>
              <a:rPr lang="en-US" sz="1300" i="1" dirty="0">
                <a:solidFill>
                  <a:srgbClr val="2E7D8A"/>
                </a:solidFill>
                <a:latin typeface="Calibri" pitchFamily="34" charset="0"/>
                <a:ea typeface="Calibri" pitchFamily="34" charset="-122"/>
                <a:cs typeface="Calibri" pitchFamily="34" charset="-120"/>
              </a:rPr>
              <a:t>.</a:t>
            </a:r>
            <a:endParaRPr lang="en-US" sz="1300" dirty="0"/>
          </a:p>
        </p:txBody>
      </p:sp>
      <p:sp>
        <p:nvSpPr>
          <p:cNvPr id="21" name="Text 17"/>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6324B"/>
        </a:solidFill>
        <a:effectLst/>
      </p:bgPr>
    </p:bg>
    <p:spTree>
      <p:nvGrpSpPr>
        <p:cNvPr id="1" name=""/>
        <p:cNvGrpSpPr/>
        <p:nvPr/>
      </p:nvGrpSpPr>
      <p:grpSpPr>
        <a:xfrm>
          <a:off x="0" y="0"/>
          <a:ext cx="0" cy="0"/>
          <a:chOff x="0" y="0"/>
          <a:chExt cx="0" cy="0"/>
        </a:xfrm>
      </p:grpSpPr>
      <p:sp>
        <p:nvSpPr>
          <p:cNvPr id="2" name="Shape 0"/>
          <p:cNvSpPr/>
          <p:nvPr/>
        </p:nvSpPr>
        <p:spPr>
          <a:xfrm>
            <a:off x="9189720" y="3794760"/>
            <a:ext cx="2468880" cy="2468880"/>
          </a:xfrm>
          <a:prstGeom prst="ellipse">
            <a:avLst/>
          </a:prstGeom>
          <a:ln w="15875">
            <a:solidFill>
              <a:srgbClr val="2E7D8A"/>
            </a:solidFill>
            <a:prstDash val="solid"/>
          </a:ln>
        </p:spPr>
        <p:txBody>
          <a:bodyPr/>
          <a:lstStyle/>
          <a:p>
            <a:endParaRPr lang="en-US"/>
          </a:p>
        </p:txBody>
      </p:sp>
      <p:sp>
        <p:nvSpPr>
          <p:cNvPr id="3" name="Shape 1"/>
          <p:cNvSpPr/>
          <p:nvPr/>
        </p:nvSpPr>
        <p:spPr>
          <a:xfrm>
            <a:off x="9555480" y="4160520"/>
            <a:ext cx="1737360" cy="1737360"/>
          </a:xfrm>
          <a:prstGeom prst="ellipse">
            <a:avLst/>
          </a:prstGeom>
          <a:ln w="12700">
            <a:solidFill>
              <a:srgbClr val="2C5A72"/>
            </a:solidFill>
            <a:prstDash val="solid"/>
          </a:ln>
        </p:spPr>
        <p:txBody>
          <a:bodyPr/>
          <a:lstStyle/>
          <a:p>
            <a:endParaRPr lang="en-US"/>
          </a:p>
        </p:txBody>
      </p:sp>
      <p:sp>
        <p:nvSpPr>
          <p:cNvPr id="4" name="Shape 2"/>
          <p:cNvSpPr/>
          <p:nvPr/>
        </p:nvSpPr>
        <p:spPr>
          <a:xfrm>
            <a:off x="10104120" y="4709160"/>
            <a:ext cx="640080" cy="640080"/>
          </a:xfrm>
          <a:prstGeom prst="ellipse">
            <a:avLst/>
          </a:prstGeom>
          <a:solidFill>
            <a:srgbClr val="E0A03B"/>
          </a:solidFill>
          <a:ln/>
        </p:spPr>
        <p:txBody>
          <a:bodyPr/>
          <a:lstStyle/>
          <a:p>
            <a:endParaRPr lang="en-US"/>
          </a:p>
        </p:txBody>
      </p:sp>
      <p:sp>
        <p:nvSpPr>
          <p:cNvPr id="5" name="Text 3"/>
          <p:cNvSpPr txBox="1"/>
          <p:nvPr/>
        </p:nvSpPr>
        <p:spPr>
          <a:xfrm>
            <a:off x="731520" y="1051560"/>
            <a:ext cx="7315200" cy="320040"/>
          </a:xfrm>
          <a:prstGeom prst="rect">
            <a:avLst/>
          </a:prstGeom>
          <a:noFill/>
          <a:ln/>
        </p:spPr>
        <p:txBody>
          <a:bodyPr wrap="square" lIns="0" tIns="0" rIns="0" bIns="0" rtlCol="0" anchor="ctr"/>
          <a:lstStyle/>
          <a:p>
            <a:pPr marL="0" indent="0">
              <a:buNone/>
            </a:pPr>
            <a:r>
              <a:rPr lang="en-US" sz="1600" b="1" kern="0" spc="300" dirty="0">
                <a:solidFill>
                  <a:srgbClr val="E0A03B"/>
                </a:solidFill>
                <a:latin typeface="Calibri" pitchFamily="34" charset="0"/>
                <a:ea typeface="Calibri" pitchFamily="34" charset="-122"/>
                <a:cs typeface="Calibri" pitchFamily="34" charset="-120"/>
              </a:rPr>
              <a:t>THE CLAIM</a:t>
            </a:r>
            <a:endParaRPr lang="en-US" sz="1600" dirty="0"/>
          </a:p>
        </p:txBody>
      </p:sp>
      <p:sp>
        <p:nvSpPr>
          <p:cNvPr id="6" name="Text 4"/>
          <p:cNvSpPr txBox="1"/>
          <p:nvPr/>
        </p:nvSpPr>
        <p:spPr>
          <a:xfrm>
            <a:off x="685800" y="1508760"/>
            <a:ext cx="9692640" cy="1280160"/>
          </a:xfrm>
          <a:prstGeom prst="rect">
            <a:avLst/>
          </a:prstGeom>
          <a:noFill/>
          <a:ln/>
        </p:spPr>
        <p:txBody>
          <a:bodyPr wrap="square" lIns="0" tIns="0" rIns="0" bIns="0" rtlCol="0" anchor="ctr"/>
          <a:lstStyle/>
          <a:p>
            <a:pPr marL="0" indent="0">
              <a:lnSpc>
                <a:spcPct val="105000"/>
              </a:lnSpc>
              <a:buNone/>
            </a:pPr>
            <a:r>
              <a:rPr lang="en-US" sz="3600" b="1" dirty="0">
                <a:solidFill>
                  <a:srgbClr val="FFFFFF"/>
                </a:solidFill>
                <a:latin typeface="Cambria" pitchFamily="34" charset="0"/>
                <a:ea typeface="Cambria" pitchFamily="34" charset="-122"/>
                <a:cs typeface="Cambria" pitchFamily="34" charset="-120"/>
              </a:rPr>
              <a:t>It's not the machines. It's not your people. It's not the market.</a:t>
            </a:r>
            <a:endParaRPr lang="en-US" sz="3600" dirty="0"/>
          </a:p>
        </p:txBody>
      </p:sp>
      <p:sp>
        <p:nvSpPr>
          <p:cNvPr id="7" name="Text 5"/>
          <p:cNvSpPr txBox="1"/>
          <p:nvPr/>
        </p:nvSpPr>
        <p:spPr>
          <a:xfrm>
            <a:off x="713232" y="2971800"/>
            <a:ext cx="8778240" cy="1188720"/>
          </a:xfrm>
          <a:prstGeom prst="rect">
            <a:avLst/>
          </a:prstGeom>
          <a:noFill/>
          <a:ln/>
        </p:spPr>
        <p:txBody>
          <a:bodyPr wrap="square" lIns="0" tIns="0" rIns="0" bIns="0" rtlCol="0" anchor="ctr"/>
          <a:lstStyle/>
          <a:p>
            <a:pPr marL="0" indent="0">
              <a:lnSpc>
                <a:spcPct val="115000"/>
              </a:lnSpc>
              <a:buNone/>
            </a:pPr>
            <a:r>
              <a:rPr lang="en-US" sz="1700" dirty="0">
                <a:solidFill>
                  <a:srgbClr val="CFE0E8"/>
                </a:solidFill>
                <a:latin typeface="Calibri" pitchFamily="34" charset="0"/>
                <a:ea typeface="Calibri" pitchFamily="34" charset="-122"/>
                <a:cs typeface="Calibri" pitchFamily="34" charset="-120"/>
              </a:rPr>
              <a:t>The thing quietly capping your growth is that you can't plan and schedule with confidence. Fix that, and the other problems get smaller on their own.</a:t>
            </a:r>
            <a:endParaRPr lang="en-US" sz="1700" dirty="0"/>
          </a:p>
        </p:txBody>
      </p:sp>
      <p:sp>
        <p:nvSpPr>
          <p:cNvPr id="8" name="Text 6"/>
          <p:cNvSpPr txBox="1"/>
          <p:nvPr/>
        </p:nvSpPr>
        <p:spPr>
          <a:xfrm>
            <a:off x="713232" y="4480560"/>
            <a:ext cx="8778240" cy="548640"/>
          </a:xfrm>
          <a:prstGeom prst="rect">
            <a:avLst/>
          </a:prstGeom>
          <a:noFill/>
          <a:ln/>
        </p:spPr>
        <p:txBody>
          <a:bodyPr wrap="square" lIns="0" tIns="0" rIns="0" bIns="0" rtlCol="0" anchor="ctr"/>
          <a:lstStyle/>
          <a:p>
            <a:pPr marL="0" indent="0">
              <a:buNone/>
            </a:pPr>
            <a:r>
              <a:rPr lang="en-US" sz="1500" b="1" dirty="0">
                <a:solidFill>
                  <a:srgbClr val="E0A03B"/>
                </a:solidFill>
                <a:latin typeface="Calibri" pitchFamily="34" charset="0"/>
                <a:ea typeface="Calibri" pitchFamily="34" charset="-122"/>
                <a:cs typeface="Calibri" pitchFamily="34" charset="-120"/>
              </a:rPr>
              <a:t>By the end you'll believe it,  </a:t>
            </a:r>
            <a:r>
              <a:rPr lang="en-US" sz="1500" dirty="0">
                <a:solidFill>
                  <a:srgbClr val="CFE0E8"/>
                </a:solidFill>
                <a:latin typeface="Calibri" pitchFamily="34" charset="0"/>
                <a:ea typeface="Calibri" pitchFamily="34" charset="-122"/>
                <a:cs typeface="Calibri" pitchFamily="34" charset="-120"/>
              </a:rPr>
              <a:t>because you'll have seen the number it costs you.</a:t>
            </a:r>
            <a:endParaRPr lang="en-US" sz="1500" dirty="0"/>
          </a:p>
        </p:txBody>
      </p:sp>
      <p:pic>
        <p:nvPicPr>
          <p:cNvPr id="9" name="Image 0" descr="/home/claude/collide_white.png"/>
          <p:cNvPicPr>
            <a:picLocks noChangeAspect="1"/>
          </p:cNvPicPr>
          <p:nvPr/>
        </p:nvPicPr>
        <p:blipFill>
          <a:blip r:embed="rId3"/>
          <a:stretch>
            <a:fillRect/>
          </a:stretch>
        </p:blipFill>
        <p:spPr>
          <a:xfrm>
            <a:off x="502920" y="6382512"/>
            <a:ext cx="601017" cy="237744"/>
          </a:xfrm>
          <a:prstGeom prst="rect">
            <a:avLst/>
          </a:prstGeom>
        </p:spPr>
      </p:pic>
      <p:sp>
        <p:nvSpPr>
          <p:cNvPr id="10" name="Shape 7"/>
          <p:cNvSpPr/>
          <p:nvPr/>
        </p:nvSpPr>
        <p:spPr>
          <a:xfrm>
            <a:off x="1259385" y="6373368"/>
            <a:ext cx="0" cy="256032"/>
          </a:xfrm>
          <a:prstGeom prst="line">
            <a:avLst/>
          </a:prstGeom>
          <a:noFill/>
          <a:ln w="12700">
            <a:solidFill>
              <a:srgbClr val="3A5063"/>
            </a:solidFill>
            <a:prstDash val="solid"/>
          </a:ln>
        </p:spPr>
        <p:txBody>
          <a:bodyPr/>
          <a:lstStyle/>
          <a:p>
            <a:endParaRPr lang="en-US"/>
          </a:p>
        </p:txBody>
      </p:sp>
      <p:sp>
        <p:nvSpPr>
          <p:cNvPr id="11" name="Shape 8"/>
          <p:cNvSpPr/>
          <p:nvPr/>
        </p:nvSpPr>
        <p:spPr>
          <a:xfrm>
            <a:off x="1369113" y="6336792"/>
            <a:ext cx="1161288" cy="329184"/>
          </a:xfrm>
          <a:prstGeom prst="roundRect">
            <a:avLst>
              <a:gd name="adj" fmla="val 8333"/>
            </a:avLst>
          </a:prstGeom>
          <a:solidFill>
            <a:srgbClr val="FFFFFF"/>
          </a:solidFill>
          <a:ln/>
        </p:spPr>
        <p:txBody>
          <a:bodyPr/>
          <a:lstStyle/>
          <a:p>
            <a:endParaRPr lang="en-US"/>
          </a:p>
        </p:txBody>
      </p:sp>
      <p:pic>
        <p:nvPicPr>
          <p:cNvPr id="12"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13" name="Text 9"/>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CLAIM</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Does this sound like your shop?</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Text 4"/>
          <p:cNvSpPr txBox="1"/>
          <p:nvPr/>
        </p:nvSpPr>
        <p:spPr>
          <a:xfrm>
            <a:off x="822960" y="1828800"/>
            <a:ext cx="5120640" cy="2743200"/>
          </a:xfrm>
          <a:prstGeom prst="rect">
            <a:avLst/>
          </a:prstGeom>
          <a:noFill/>
          <a:ln/>
        </p:spPr>
        <p:txBody>
          <a:bodyPr wrap="square" lIns="0" tIns="0" rIns="0" bIns="0" rtlCol="0" anchor="t"/>
          <a:lstStyle/>
          <a:p>
            <a:pPr marL="177800" indent="-177800">
              <a:spcAft>
                <a:spcPts val="1600"/>
              </a:spcAft>
              <a:buSzPct val="100000"/>
              <a:buChar char="•"/>
            </a:pPr>
            <a:r>
              <a:rPr lang="en-US" sz="2000" dirty="0">
                <a:solidFill>
                  <a:srgbClr val="1F2933"/>
                </a:solidFill>
                <a:latin typeface="Calibri" pitchFamily="34" charset="0"/>
                <a:ea typeface="Calibri" pitchFamily="34" charset="-122"/>
                <a:cs typeface="Calibri" pitchFamily="34" charset="-120"/>
              </a:rPr>
              <a:t>Always expediting; someone's always chasing a hot job</a:t>
            </a:r>
            <a:endParaRPr lang="en-US" sz="2000" dirty="0"/>
          </a:p>
          <a:p>
            <a:pPr marL="177800" indent="-177800">
              <a:spcAft>
                <a:spcPts val="1600"/>
              </a:spcAft>
              <a:buSzPct val="100000"/>
              <a:buChar char="•"/>
            </a:pPr>
            <a:r>
              <a:rPr lang="en-US" sz="2000" dirty="0">
                <a:solidFill>
                  <a:srgbClr val="1F2933"/>
                </a:solidFill>
                <a:latin typeface="Calibri" pitchFamily="34" charset="0"/>
                <a:ea typeface="Calibri" pitchFamily="34" charset="-122"/>
                <a:cs typeface="Calibri" pitchFamily="34" charset="-120"/>
              </a:rPr>
              <a:t>Feels chronically short-staffed, yet people look busy</a:t>
            </a:r>
            <a:endParaRPr lang="en-US" sz="2000" dirty="0"/>
          </a:p>
          <a:p>
            <a:pPr marL="177800" indent="-177800">
              <a:spcAft>
                <a:spcPts val="1600"/>
              </a:spcAft>
              <a:buSzPct val="100000"/>
              <a:buChar char="•"/>
            </a:pPr>
            <a:r>
              <a:rPr lang="en-US" sz="2000" dirty="0">
                <a:solidFill>
                  <a:srgbClr val="1F2933"/>
                </a:solidFill>
                <a:latin typeface="Calibri" pitchFamily="34" charset="0"/>
                <a:ea typeface="Calibri" pitchFamily="34" charset="-122"/>
                <a:cs typeface="Calibri" pitchFamily="34" charset="-120"/>
              </a:rPr>
              <a:t>Can't quote a lead time you actually trust</a:t>
            </a:r>
            <a:endParaRPr lang="en-US" sz="2000" dirty="0"/>
          </a:p>
        </p:txBody>
      </p:sp>
      <p:sp>
        <p:nvSpPr>
          <p:cNvPr id="9" name="Text 5"/>
          <p:cNvSpPr txBox="1"/>
          <p:nvPr/>
        </p:nvSpPr>
        <p:spPr>
          <a:xfrm>
            <a:off x="6126480" y="1828800"/>
            <a:ext cx="5212080" cy="2743200"/>
          </a:xfrm>
          <a:prstGeom prst="rect">
            <a:avLst/>
          </a:prstGeom>
          <a:noFill/>
          <a:ln/>
        </p:spPr>
        <p:txBody>
          <a:bodyPr wrap="square" lIns="0" tIns="0" rIns="0" bIns="0" rtlCol="0" anchor="t"/>
          <a:lstStyle/>
          <a:p>
            <a:pPr marL="177800" indent="-177800">
              <a:spcAft>
                <a:spcPts val="1600"/>
              </a:spcAft>
              <a:buSzPct val="100000"/>
              <a:buChar char="•"/>
            </a:pPr>
            <a:r>
              <a:rPr lang="en-US" sz="2000" dirty="0">
                <a:solidFill>
                  <a:srgbClr val="1F2933"/>
                </a:solidFill>
                <a:latin typeface="Calibri" pitchFamily="34" charset="0"/>
                <a:ea typeface="Calibri" pitchFamily="34" charset="-122"/>
                <a:cs typeface="Calibri" pitchFamily="34" charset="-120"/>
              </a:rPr>
              <a:t>Cash is always tight, even in a good month</a:t>
            </a:r>
            <a:endParaRPr lang="en-US" sz="2000" dirty="0"/>
          </a:p>
          <a:p>
            <a:pPr marL="177800" indent="-177800">
              <a:spcAft>
                <a:spcPts val="1600"/>
              </a:spcAft>
              <a:buSzPct val="100000"/>
              <a:buChar char="•"/>
            </a:pPr>
            <a:r>
              <a:rPr lang="en-US" sz="2000" dirty="0">
                <a:solidFill>
                  <a:srgbClr val="1F2933"/>
                </a:solidFill>
                <a:latin typeface="Calibri" pitchFamily="34" charset="0"/>
                <a:ea typeface="Calibri" pitchFamily="34" charset="-122"/>
                <a:cs typeface="Calibri" pitchFamily="34" charset="-120"/>
              </a:rPr>
              <a:t>Good people burning out on firefighting</a:t>
            </a:r>
            <a:endParaRPr lang="en-US" sz="2000" dirty="0"/>
          </a:p>
          <a:p>
            <a:pPr marL="177800" indent="-177800">
              <a:spcAft>
                <a:spcPts val="1600"/>
              </a:spcAft>
              <a:buSzPct val="100000"/>
              <a:buChar char="•"/>
            </a:pPr>
            <a:r>
              <a:rPr lang="en-US" sz="2000" dirty="0">
                <a:solidFill>
                  <a:srgbClr val="1F2933"/>
                </a:solidFill>
                <a:latin typeface="Calibri" pitchFamily="34" charset="0"/>
                <a:ea typeface="Calibri" pitchFamily="34" charset="-122"/>
                <a:cs typeface="Calibri" pitchFamily="34" charset="-120"/>
              </a:rPr>
              <a:t>Every new customer makes the chaos worse</a:t>
            </a:r>
            <a:endParaRPr lang="en-US" sz="2000" dirty="0"/>
          </a:p>
        </p:txBody>
      </p:sp>
      <p:sp>
        <p:nvSpPr>
          <p:cNvPr id="10" name="Shape 6"/>
          <p:cNvSpPr/>
          <p:nvPr/>
        </p:nvSpPr>
        <p:spPr>
          <a:xfrm>
            <a:off x="731520" y="4892040"/>
            <a:ext cx="10716768" cy="914400"/>
          </a:xfrm>
          <a:prstGeom prst="roundRect">
            <a:avLst>
              <a:gd name="adj" fmla="val 8000"/>
            </a:avLst>
          </a:prstGeom>
          <a:solidFill>
            <a:srgbClr val="1B3A5B"/>
          </a:solidFill>
          <a:ln/>
        </p:spPr>
        <p:txBody>
          <a:bodyPr/>
          <a:lstStyle/>
          <a:p>
            <a:endParaRPr lang="en-US"/>
          </a:p>
        </p:txBody>
      </p:sp>
      <p:sp>
        <p:nvSpPr>
          <p:cNvPr id="11" name="Text 7"/>
          <p:cNvSpPr txBox="1"/>
          <p:nvPr/>
        </p:nvSpPr>
        <p:spPr>
          <a:xfrm>
            <a:off x="1051560" y="4892040"/>
            <a:ext cx="10058400" cy="9144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Every one of these is a symptom of the same missing capability:  </a:t>
            </a:r>
            <a:r>
              <a:rPr lang="en-US" sz="1600" b="1" dirty="0">
                <a:solidFill>
                  <a:srgbClr val="E0A03B"/>
                </a:solidFill>
                <a:latin typeface="Calibri" pitchFamily="34" charset="0"/>
                <a:ea typeface="Calibri" pitchFamily="34" charset="-122"/>
                <a:cs typeface="Calibri" pitchFamily="34" charset="-120"/>
              </a:rPr>
              <a:t>planning.</a:t>
            </a:r>
            <a:endParaRPr lang="en-US" sz="1600" dirty="0"/>
          </a:p>
        </p:txBody>
      </p:sp>
      <p:sp>
        <p:nvSpPr>
          <p:cNvPr id="12" name="Text 8"/>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CHALLENGE</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Can't plan the shop? Then you can't plan the business</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31520" y="1783080"/>
            <a:ext cx="4892040" cy="960120"/>
          </a:xfrm>
          <a:prstGeom prst="roundRect">
            <a:avLst>
              <a:gd name="adj" fmla="val 6667"/>
            </a:avLst>
          </a:prstGeom>
          <a:solidFill>
            <a:srgbClr val="2E7D8A"/>
          </a:solidFill>
          <a:ln/>
          <a:effectLst>
            <a:outerShdw blurRad="76200" dist="38100" dir="5400000" algn="bl" rotWithShape="0">
              <a:srgbClr val="9AA5AD">
                <a:alpha val="35000"/>
              </a:srgbClr>
            </a:outerShdw>
          </a:effectLst>
        </p:spPr>
        <p:txBody>
          <a:bodyPr/>
          <a:lstStyle/>
          <a:p>
            <a:endParaRPr lang="en-US"/>
          </a:p>
        </p:txBody>
      </p:sp>
      <p:sp>
        <p:nvSpPr>
          <p:cNvPr id="9" name="Text 5"/>
          <p:cNvSpPr txBox="1"/>
          <p:nvPr/>
        </p:nvSpPr>
        <p:spPr>
          <a:xfrm>
            <a:off x="1051560" y="1929384"/>
            <a:ext cx="4251960" cy="41148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You can't plan the operation</a:t>
            </a:r>
            <a:endParaRPr lang="en-US" sz="1600" dirty="0"/>
          </a:p>
        </p:txBody>
      </p:sp>
      <p:sp>
        <p:nvSpPr>
          <p:cNvPr id="10" name="Text 6"/>
          <p:cNvSpPr txBox="1"/>
          <p:nvPr/>
        </p:nvSpPr>
        <p:spPr>
          <a:xfrm>
            <a:off x="1051560" y="2313432"/>
            <a:ext cx="4251960" cy="365760"/>
          </a:xfrm>
          <a:prstGeom prst="rect">
            <a:avLst/>
          </a:prstGeom>
          <a:noFill/>
          <a:ln/>
        </p:spPr>
        <p:txBody>
          <a:bodyPr wrap="square" lIns="0" tIns="0" rIns="0" bIns="0" rtlCol="0" anchor="ctr"/>
          <a:lstStyle/>
          <a:p>
            <a:pPr marL="0" indent="0">
              <a:buNone/>
            </a:pPr>
            <a:r>
              <a:rPr lang="en-US" sz="1250" dirty="0">
                <a:solidFill>
                  <a:srgbClr val="D8E4EA"/>
                </a:solidFill>
                <a:latin typeface="Calibri" pitchFamily="34" charset="0"/>
                <a:ea typeface="Calibri" pitchFamily="34" charset="-122"/>
                <a:cs typeface="Calibri" pitchFamily="34" charset="-120"/>
              </a:rPr>
              <a:t>An unreliable schedule, no clear view of capacity</a:t>
            </a:r>
            <a:endParaRPr lang="en-US" sz="1250" dirty="0"/>
          </a:p>
        </p:txBody>
      </p:sp>
      <p:sp>
        <p:nvSpPr>
          <p:cNvPr id="11" name="Shape 7"/>
          <p:cNvSpPr/>
          <p:nvPr/>
        </p:nvSpPr>
        <p:spPr>
          <a:xfrm>
            <a:off x="3012948" y="2761488"/>
            <a:ext cx="329184" cy="237744"/>
          </a:xfrm>
          <a:prstGeom prst="downArrow">
            <a:avLst/>
          </a:prstGeom>
          <a:solidFill>
            <a:srgbClr val="6B7A88"/>
          </a:solidFill>
          <a:ln/>
        </p:spPr>
        <p:txBody>
          <a:bodyPr/>
          <a:lstStyle/>
          <a:p>
            <a:endParaRPr lang="en-US"/>
          </a:p>
        </p:txBody>
      </p:sp>
      <p:sp>
        <p:nvSpPr>
          <p:cNvPr id="12" name="Shape 8"/>
          <p:cNvSpPr/>
          <p:nvPr/>
        </p:nvSpPr>
        <p:spPr>
          <a:xfrm>
            <a:off x="731520" y="3054096"/>
            <a:ext cx="4892040" cy="960120"/>
          </a:xfrm>
          <a:prstGeom prst="roundRect">
            <a:avLst>
              <a:gd name="adj" fmla="val 6667"/>
            </a:avLst>
          </a:prstGeom>
          <a:solidFill>
            <a:srgbClr val="1B3A5B"/>
          </a:solidFill>
          <a:ln/>
          <a:effectLst>
            <a:outerShdw blurRad="76200" dist="38100" dir="5400000" algn="bl" rotWithShape="0">
              <a:srgbClr val="9AA5AD">
                <a:alpha val="35000"/>
              </a:srgbClr>
            </a:outerShdw>
          </a:effectLst>
        </p:spPr>
        <p:txBody>
          <a:bodyPr/>
          <a:lstStyle/>
          <a:p>
            <a:endParaRPr lang="en-US"/>
          </a:p>
        </p:txBody>
      </p:sp>
      <p:sp>
        <p:nvSpPr>
          <p:cNvPr id="13" name="Text 9"/>
          <p:cNvSpPr txBox="1"/>
          <p:nvPr/>
        </p:nvSpPr>
        <p:spPr>
          <a:xfrm>
            <a:off x="1051560" y="3200400"/>
            <a:ext cx="4251960" cy="41148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So you can't plan the business</a:t>
            </a:r>
            <a:endParaRPr lang="en-US" sz="1600" dirty="0"/>
          </a:p>
        </p:txBody>
      </p:sp>
      <p:sp>
        <p:nvSpPr>
          <p:cNvPr id="14" name="Text 10"/>
          <p:cNvSpPr txBox="1"/>
          <p:nvPr/>
        </p:nvSpPr>
        <p:spPr>
          <a:xfrm>
            <a:off x="1051560" y="3584448"/>
            <a:ext cx="4251960" cy="365760"/>
          </a:xfrm>
          <a:prstGeom prst="rect">
            <a:avLst/>
          </a:prstGeom>
          <a:noFill/>
          <a:ln/>
        </p:spPr>
        <p:txBody>
          <a:bodyPr wrap="square" lIns="0" tIns="0" rIns="0" bIns="0" rtlCol="0" anchor="ctr"/>
          <a:lstStyle/>
          <a:p>
            <a:pPr marL="0" indent="0">
              <a:buNone/>
            </a:pPr>
            <a:r>
              <a:rPr lang="en-US" sz="1250" dirty="0">
                <a:solidFill>
                  <a:srgbClr val="D8E4EA"/>
                </a:solidFill>
                <a:latin typeface="Calibri" pitchFamily="34" charset="0"/>
                <a:ea typeface="Calibri" pitchFamily="34" charset="-122"/>
                <a:cs typeface="Calibri" pitchFamily="34" charset="-120"/>
              </a:rPr>
              <a:t>No dependable cost, timing, or throughput to decide on</a:t>
            </a:r>
            <a:endParaRPr lang="en-US" sz="1250" dirty="0"/>
          </a:p>
        </p:txBody>
      </p:sp>
      <p:sp>
        <p:nvSpPr>
          <p:cNvPr id="15" name="Shape 11"/>
          <p:cNvSpPr/>
          <p:nvPr/>
        </p:nvSpPr>
        <p:spPr>
          <a:xfrm>
            <a:off x="3012948" y="4032504"/>
            <a:ext cx="329184" cy="237744"/>
          </a:xfrm>
          <a:prstGeom prst="downArrow">
            <a:avLst/>
          </a:prstGeom>
          <a:solidFill>
            <a:srgbClr val="6B7A88"/>
          </a:solidFill>
          <a:ln/>
        </p:spPr>
        <p:txBody>
          <a:bodyPr/>
          <a:lstStyle/>
          <a:p>
            <a:endParaRPr lang="en-US"/>
          </a:p>
        </p:txBody>
      </p:sp>
      <p:sp>
        <p:nvSpPr>
          <p:cNvPr id="16" name="Shape 12"/>
          <p:cNvSpPr/>
          <p:nvPr/>
        </p:nvSpPr>
        <p:spPr>
          <a:xfrm>
            <a:off x="731520" y="4325112"/>
            <a:ext cx="4892040" cy="960120"/>
          </a:xfrm>
          <a:prstGeom prst="roundRect">
            <a:avLst>
              <a:gd name="adj" fmla="val 6667"/>
            </a:avLst>
          </a:prstGeom>
          <a:solidFill>
            <a:srgbClr val="E0A03B"/>
          </a:solidFill>
          <a:ln/>
          <a:effectLst>
            <a:outerShdw blurRad="76200" dist="38100" dir="5400000" algn="bl" rotWithShape="0">
              <a:srgbClr val="9AA5AD">
                <a:alpha val="35000"/>
              </a:srgbClr>
            </a:outerShdw>
          </a:effectLst>
        </p:spPr>
        <p:txBody>
          <a:bodyPr/>
          <a:lstStyle/>
          <a:p>
            <a:endParaRPr lang="en-US"/>
          </a:p>
        </p:txBody>
      </p:sp>
      <p:sp>
        <p:nvSpPr>
          <p:cNvPr id="17" name="Text 13"/>
          <p:cNvSpPr txBox="1"/>
          <p:nvPr/>
        </p:nvSpPr>
        <p:spPr>
          <a:xfrm>
            <a:off x="1051560" y="4471416"/>
            <a:ext cx="4251960" cy="411480"/>
          </a:xfrm>
          <a:prstGeom prst="rect">
            <a:avLst/>
          </a:prstGeom>
          <a:noFill/>
          <a:ln/>
        </p:spPr>
        <p:txBody>
          <a:bodyPr wrap="square" lIns="0" tIns="0" rIns="0" bIns="0" rtlCol="0" anchor="ctr"/>
          <a:lstStyle/>
          <a:p>
            <a:pPr marL="0" indent="0">
              <a:buNone/>
            </a:pPr>
            <a:r>
              <a:rPr lang="en-US" sz="1600" b="1" dirty="0">
                <a:solidFill>
                  <a:srgbClr val="3A2B08"/>
                </a:solidFill>
                <a:latin typeface="Cambria" pitchFamily="34" charset="0"/>
                <a:ea typeface="Cambria" pitchFamily="34" charset="-122"/>
                <a:cs typeface="Cambria" pitchFamily="34" charset="-120"/>
              </a:rPr>
              <a:t>So every decision is a guess</a:t>
            </a:r>
            <a:endParaRPr lang="en-US" sz="1600" dirty="0"/>
          </a:p>
        </p:txBody>
      </p:sp>
      <p:sp>
        <p:nvSpPr>
          <p:cNvPr id="18" name="Text 14"/>
          <p:cNvSpPr txBox="1"/>
          <p:nvPr/>
        </p:nvSpPr>
        <p:spPr>
          <a:xfrm>
            <a:off x="1051560" y="4855464"/>
            <a:ext cx="4251960" cy="365760"/>
          </a:xfrm>
          <a:prstGeom prst="rect">
            <a:avLst/>
          </a:prstGeom>
          <a:noFill/>
          <a:ln/>
        </p:spPr>
        <p:txBody>
          <a:bodyPr wrap="square" lIns="0" tIns="0" rIns="0" bIns="0" rtlCol="0" anchor="ctr"/>
          <a:lstStyle/>
          <a:p>
            <a:pPr marL="0" indent="0">
              <a:buNone/>
            </a:pPr>
            <a:r>
              <a:rPr lang="en-US" sz="1250" dirty="0">
                <a:solidFill>
                  <a:srgbClr val="5A4410"/>
                </a:solidFill>
                <a:latin typeface="Calibri" pitchFamily="34" charset="0"/>
                <a:ea typeface="Calibri" pitchFamily="34" charset="-122"/>
                <a:cs typeface="Calibri" pitchFamily="34" charset="-120"/>
              </a:rPr>
              <a:t>You're forced to call it by gut, over and over</a:t>
            </a:r>
            <a:endParaRPr lang="en-US" sz="1250" dirty="0"/>
          </a:p>
        </p:txBody>
      </p:sp>
      <p:sp>
        <p:nvSpPr>
          <p:cNvPr id="19" name="Shape 15"/>
          <p:cNvSpPr/>
          <p:nvPr/>
        </p:nvSpPr>
        <p:spPr>
          <a:xfrm>
            <a:off x="5989320" y="1783080"/>
            <a:ext cx="5458968" cy="4114800"/>
          </a:xfrm>
          <a:prstGeom prst="roundRect">
            <a:avLst>
              <a:gd name="adj" fmla="val 1778"/>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20" name="Text 16"/>
          <p:cNvSpPr txBox="1"/>
          <p:nvPr/>
        </p:nvSpPr>
        <p:spPr>
          <a:xfrm>
            <a:off x="6355080" y="2057400"/>
            <a:ext cx="4727448" cy="457200"/>
          </a:xfrm>
          <a:prstGeom prst="rect">
            <a:avLst/>
          </a:prstGeom>
          <a:noFill/>
          <a:ln/>
        </p:spPr>
        <p:txBody>
          <a:bodyPr wrap="square" lIns="0" tIns="0" rIns="0" bIns="0" rtlCol="0" anchor="ctr"/>
          <a:lstStyle/>
          <a:p>
            <a:pPr marL="0" indent="0">
              <a:lnSpc>
                <a:spcPct val="100000"/>
              </a:lnSpc>
              <a:buNone/>
            </a:pPr>
            <a:r>
              <a:rPr lang="en-US" sz="1200" b="1" kern="0" spc="100" dirty="0">
                <a:solidFill>
                  <a:srgbClr val="2E7D8A"/>
                </a:solidFill>
                <a:latin typeface="Calibri" pitchFamily="34" charset="0"/>
                <a:ea typeface="Calibri" pitchFamily="34" charset="-122"/>
                <a:cs typeface="Calibri" pitchFamily="34" charset="-120"/>
              </a:rPr>
              <a:t>THE QUESTIONS YOU CAN'T ANSWER WITH CONFIDENCE</a:t>
            </a:r>
            <a:endParaRPr lang="en-US" sz="1200" dirty="0"/>
          </a:p>
        </p:txBody>
      </p:sp>
      <p:sp>
        <p:nvSpPr>
          <p:cNvPr id="21" name="Text 17"/>
          <p:cNvSpPr txBox="1"/>
          <p:nvPr/>
        </p:nvSpPr>
        <p:spPr>
          <a:xfrm>
            <a:off x="6400800" y="2743200"/>
            <a:ext cx="4681728" cy="2926080"/>
          </a:xfrm>
          <a:prstGeom prst="rect">
            <a:avLst/>
          </a:prstGeom>
          <a:noFill/>
          <a:ln/>
        </p:spPr>
        <p:txBody>
          <a:bodyPr wrap="square" lIns="0" tIns="0" rIns="0" bIns="0" rtlCol="0" anchor="t"/>
          <a:lstStyle/>
          <a:p>
            <a:pPr marL="177800" indent="-177800">
              <a:spcAft>
                <a:spcPts val="1400"/>
              </a:spcAft>
              <a:buSzPct val="100000"/>
              <a:buChar char="•"/>
            </a:pPr>
            <a:r>
              <a:rPr lang="en-US" sz="1500" dirty="0">
                <a:solidFill>
                  <a:srgbClr val="1F2933"/>
                </a:solidFill>
                <a:latin typeface="Calibri" pitchFamily="34" charset="0"/>
                <a:ea typeface="Calibri" pitchFamily="34" charset="-122"/>
                <a:cs typeface="Calibri" pitchFamily="34" charset="-120"/>
              </a:rPr>
              <a:t>Who should I hire, and when?</a:t>
            </a:r>
            <a:endParaRPr lang="en-US" sz="1500" dirty="0"/>
          </a:p>
          <a:p>
            <a:pPr marL="177800" indent="-177800">
              <a:spcAft>
                <a:spcPts val="1400"/>
              </a:spcAft>
              <a:buSzPct val="100000"/>
              <a:buChar char="•"/>
            </a:pPr>
            <a:r>
              <a:rPr lang="en-US" sz="1500" dirty="0">
                <a:solidFill>
                  <a:srgbClr val="1F2933"/>
                </a:solidFill>
                <a:latin typeface="Calibri" pitchFamily="34" charset="0"/>
                <a:ea typeface="Calibri" pitchFamily="34" charset="-122"/>
                <a:cs typeface="Calibri" pitchFamily="34" charset="-120"/>
              </a:rPr>
              <a:t>What's the best price I can quote this client?</a:t>
            </a:r>
            <a:endParaRPr lang="en-US" sz="1500" dirty="0"/>
          </a:p>
          <a:p>
            <a:pPr marL="177800" indent="-177800">
              <a:spcAft>
                <a:spcPts val="1400"/>
              </a:spcAft>
              <a:buSzPct val="100000"/>
              <a:buChar char="•"/>
            </a:pPr>
            <a:r>
              <a:rPr lang="en-US" sz="1500" dirty="0">
                <a:solidFill>
                  <a:srgbClr val="1F2933"/>
                </a:solidFill>
                <a:latin typeface="Calibri" pitchFamily="34" charset="0"/>
                <a:ea typeface="Calibri" pitchFamily="34" charset="-122"/>
                <a:cs typeface="Calibri" pitchFamily="34" charset="-120"/>
              </a:rPr>
              <a:t>Does it make financial sense to expedite this order?</a:t>
            </a:r>
            <a:endParaRPr lang="en-US" sz="1500" dirty="0"/>
          </a:p>
          <a:p>
            <a:pPr marL="177800" indent="-177800">
              <a:spcAft>
                <a:spcPts val="1400"/>
              </a:spcAft>
              <a:buSzPct val="100000"/>
              <a:buChar char="•"/>
            </a:pPr>
            <a:r>
              <a:rPr lang="en-US" sz="1500" dirty="0">
                <a:solidFill>
                  <a:srgbClr val="1F2933"/>
                </a:solidFill>
                <a:latin typeface="Calibri" pitchFamily="34" charset="0"/>
                <a:ea typeface="Calibri" pitchFamily="34" charset="-122"/>
                <a:cs typeface="Calibri" pitchFamily="34" charset="-120"/>
              </a:rPr>
              <a:t>Should I take on this big new job?</a:t>
            </a:r>
            <a:endParaRPr lang="en-US" sz="1500" dirty="0"/>
          </a:p>
          <a:p>
            <a:pPr marL="177800" indent="-177800">
              <a:spcAft>
                <a:spcPts val="1400"/>
              </a:spcAft>
              <a:buSzPct val="100000"/>
              <a:buChar char="•"/>
            </a:pPr>
            <a:r>
              <a:rPr lang="en-US" sz="1500" dirty="0">
                <a:solidFill>
                  <a:srgbClr val="1F2933"/>
                </a:solidFill>
                <a:latin typeface="Calibri" pitchFamily="34" charset="0"/>
                <a:ea typeface="Calibri" pitchFamily="34" charset="-122"/>
                <a:cs typeface="Calibri" pitchFamily="34" charset="-120"/>
              </a:rPr>
              <a:t>Can I justify buying that next machine?</a:t>
            </a:r>
            <a:endParaRPr lang="en-US" sz="1500" dirty="0"/>
          </a:p>
        </p:txBody>
      </p:sp>
      <p:sp>
        <p:nvSpPr>
          <p:cNvPr id="22" name="Text 18"/>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GETTING PRECISE</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Three different jobs we treat as one</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31520" y="1874520"/>
            <a:ext cx="3502152" cy="2514600"/>
          </a:xfrm>
          <a:prstGeom prst="roundRect">
            <a:avLst>
              <a:gd name="adj" fmla="val 2909"/>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9" name="Shape 5"/>
          <p:cNvSpPr/>
          <p:nvPr/>
        </p:nvSpPr>
        <p:spPr>
          <a:xfrm>
            <a:off x="1051560" y="2194560"/>
            <a:ext cx="502920" cy="502920"/>
          </a:xfrm>
          <a:prstGeom prst="ellipse">
            <a:avLst/>
          </a:prstGeom>
          <a:solidFill>
            <a:srgbClr val="2E7D8A"/>
          </a:solidFill>
          <a:ln/>
        </p:spPr>
        <p:txBody>
          <a:bodyPr/>
          <a:lstStyle/>
          <a:p>
            <a:endParaRPr lang="en-US"/>
          </a:p>
        </p:txBody>
      </p:sp>
      <p:sp>
        <p:nvSpPr>
          <p:cNvPr id="10" name="Text 6"/>
          <p:cNvSpPr txBox="1"/>
          <p:nvPr/>
        </p:nvSpPr>
        <p:spPr>
          <a:xfrm>
            <a:off x="1051560" y="21945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11" name="Text 7"/>
          <p:cNvSpPr txBox="1"/>
          <p:nvPr/>
        </p:nvSpPr>
        <p:spPr>
          <a:xfrm>
            <a:off x="1051560" y="2834640"/>
            <a:ext cx="2862072" cy="457200"/>
          </a:xfrm>
          <a:prstGeom prst="rect">
            <a:avLst/>
          </a:prstGeom>
          <a:noFill/>
          <a:ln/>
        </p:spPr>
        <p:txBody>
          <a:bodyPr wrap="square" lIns="0" tIns="0" rIns="0" bIns="0" rtlCol="0" anchor="ctr"/>
          <a:lstStyle/>
          <a:p>
            <a:pPr marL="0" indent="0">
              <a:buNone/>
            </a:pPr>
            <a:r>
              <a:rPr lang="en-US" sz="2000" b="1" dirty="0">
                <a:solidFill>
                  <a:srgbClr val="1B3A5B"/>
                </a:solidFill>
                <a:latin typeface="Cambria" pitchFamily="34" charset="0"/>
                <a:ea typeface="Cambria" pitchFamily="34" charset="-122"/>
                <a:cs typeface="Cambria" pitchFamily="34" charset="-120"/>
              </a:rPr>
              <a:t>Planning</a:t>
            </a:r>
            <a:endParaRPr lang="en-US" sz="2000" dirty="0"/>
          </a:p>
        </p:txBody>
      </p:sp>
      <p:sp>
        <p:nvSpPr>
          <p:cNvPr id="12" name="Text 8"/>
          <p:cNvSpPr txBox="1"/>
          <p:nvPr/>
        </p:nvSpPr>
        <p:spPr>
          <a:xfrm>
            <a:off x="1051560" y="3291840"/>
            <a:ext cx="2862072" cy="1005840"/>
          </a:xfrm>
          <a:prstGeom prst="rect">
            <a:avLst/>
          </a:prstGeom>
          <a:noFill/>
          <a:ln/>
        </p:spPr>
        <p:txBody>
          <a:bodyPr wrap="square" lIns="0" tIns="0" rIns="0" bIns="0" rtlCol="0" anchor="ctr"/>
          <a:lstStyle/>
          <a:p>
            <a:pPr marL="0" indent="0">
              <a:lnSpc>
                <a:spcPct val="105000"/>
              </a:lnSpc>
              <a:buNone/>
            </a:pPr>
            <a:r>
              <a:rPr lang="en-US" sz="1350" dirty="0">
                <a:solidFill>
                  <a:srgbClr val="1F2933"/>
                </a:solidFill>
                <a:latin typeface="Calibri" pitchFamily="34" charset="0"/>
                <a:ea typeface="Calibri" pitchFamily="34" charset="-122"/>
                <a:cs typeface="Calibri" pitchFamily="34" charset="-120"/>
              </a:rPr>
              <a:t>What we intend to make, and roughly when. Capacity, demand, materials.</a:t>
            </a:r>
            <a:endParaRPr lang="en-US" sz="1350" dirty="0"/>
          </a:p>
        </p:txBody>
      </p:sp>
      <p:sp>
        <p:nvSpPr>
          <p:cNvPr id="13" name="Shape 9"/>
          <p:cNvSpPr/>
          <p:nvPr/>
        </p:nvSpPr>
        <p:spPr>
          <a:xfrm>
            <a:off x="4535424" y="1874520"/>
            <a:ext cx="3502152" cy="2514600"/>
          </a:xfrm>
          <a:prstGeom prst="roundRect">
            <a:avLst>
              <a:gd name="adj" fmla="val 2909"/>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4" name="Shape 10"/>
          <p:cNvSpPr/>
          <p:nvPr/>
        </p:nvSpPr>
        <p:spPr>
          <a:xfrm>
            <a:off x="4855464" y="2194560"/>
            <a:ext cx="502920" cy="502920"/>
          </a:xfrm>
          <a:prstGeom prst="ellipse">
            <a:avLst/>
          </a:prstGeom>
          <a:solidFill>
            <a:srgbClr val="1B3A5B"/>
          </a:solidFill>
          <a:ln/>
        </p:spPr>
        <p:txBody>
          <a:bodyPr/>
          <a:lstStyle/>
          <a:p>
            <a:endParaRPr lang="en-US"/>
          </a:p>
        </p:txBody>
      </p:sp>
      <p:sp>
        <p:nvSpPr>
          <p:cNvPr id="15" name="Text 11"/>
          <p:cNvSpPr txBox="1"/>
          <p:nvPr/>
        </p:nvSpPr>
        <p:spPr>
          <a:xfrm>
            <a:off x="4855464" y="21945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6" name="Text 12"/>
          <p:cNvSpPr txBox="1"/>
          <p:nvPr/>
        </p:nvSpPr>
        <p:spPr>
          <a:xfrm>
            <a:off x="4855464" y="2834640"/>
            <a:ext cx="2862072" cy="457200"/>
          </a:xfrm>
          <a:prstGeom prst="rect">
            <a:avLst/>
          </a:prstGeom>
          <a:noFill/>
          <a:ln/>
        </p:spPr>
        <p:txBody>
          <a:bodyPr wrap="square" lIns="0" tIns="0" rIns="0" bIns="0" rtlCol="0" anchor="ctr"/>
          <a:lstStyle/>
          <a:p>
            <a:pPr marL="0" indent="0">
              <a:buNone/>
            </a:pPr>
            <a:r>
              <a:rPr lang="en-US" sz="2000" b="1" dirty="0">
                <a:solidFill>
                  <a:srgbClr val="1B3A5B"/>
                </a:solidFill>
                <a:latin typeface="Cambria" pitchFamily="34" charset="0"/>
                <a:ea typeface="Cambria" pitchFamily="34" charset="-122"/>
                <a:cs typeface="Cambria" pitchFamily="34" charset="-120"/>
              </a:rPr>
              <a:t>Scheduling</a:t>
            </a:r>
            <a:endParaRPr lang="en-US" sz="2000" dirty="0"/>
          </a:p>
        </p:txBody>
      </p:sp>
      <p:sp>
        <p:nvSpPr>
          <p:cNvPr id="17" name="Text 13"/>
          <p:cNvSpPr txBox="1"/>
          <p:nvPr/>
        </p:nvSpPr>
        <p:spPr>
          <a:xfrm>
            <a:off x="4855464" y="3291840"/>
            <a:ext cx="2862072" cy="1005840"/>
          </a:xfrm>
          <a:prstGeom prst="rect">
            <a:avLst/>
          </a:prstGeom>
          <a:noFill/>
          <a:ln/>
        </p:spPr>
        <p:txBody>
          <a:bodyPr wrap="square" lIns="0" tIns="0" rIns="0" bIns="0" rtlCol="0" anchor="ctr"/>
          <a:lstStyle/>
          <a:p>
            <a:pPr marL="0" indent="0">
              <a:lnSpc>
                <a:spcPct val="105000"/>
              </a:lnSpc>
              <a:buNone/>
            </a:pPr>
            <a:r>
              <a:rPr lang="en-US" sz="1350" dirty="0">
                <a:solidFill>
                  <a:srgbClr val="1F2933"/>
                </a:solidFill>
                <a:latin typeface="Calibri" pitchFamily="34" charset="0"/>
                <a:ea typeface="Calibri" pitchFamily="34" charset="-122"/>
                <a:cs typeface="Calibri" pitchFamily="34" charset="-120"/>
              </a:rPr>
              <a:t>The sequence and timing on real resources. What runs where, in what order.</a:t>
            </a:r>
            <a:endParaRPr lang="en-US" sz="1350" dirty="0"/>
          </a:p>
        </p:txBody>
      </p:sp>
      <p:sp>
        <p:nvSpPr>
          <p:cNvPr id="18" name="Shape 14"/>
          <p:cNvSpPr/>
          <p:nvPr/>
        </p:nvSpPr>
        <p:spPr>
          <a:xfrm>
            <a:off x="8339328" y="1874520"/>
            <a:ext cx="3502152" cy="2514600"/>
          </a:xfrm>
          <a:prstGeom prst="roundRect">
            <a:avLst>
              <a:gd name="adj" fmla="val 2909"/>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9" name="Shape 15"/>
          <p:cNvSpPr/>
          <p:nvPr/>
        </p:nvSpPr>
        <p:spPr>
          <a:xfrm>
            <a:off x="8659368" y="2194560"/>
            <a:ext cx="502920" cy="502920"/>
          </a:xfrm>
          <a:prstGeom prst="ellipse">
            <a:avLst/>
          </a:prstGeom>
          <a:solidFill>
            <a:srgbClr val="E0A03B"/>
          </a:solidFill>
          <a:ln/>
        </p:spPr>
        <p:txBody>
          <a:bodyPr/>
          <a:lstStyle/>
          <a:p>
            <a:endParaRPr lang="en-US"/>
          </a:p>
        </p:txBody>
      </p:sp>
      <p:sp>
        <p:nvSpPr>
          <p:cNvPr id="20" name="Text 16"/>
          <p:cNvSpPr txBox="1"/>
          <p:nvPr/>
        </p:nvSpPr>
        <p:spPr>
          <a:xfrm>
            <a:off x="8659368" y="21945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21" name="Text 17"/>
          <p:cNvSpPr txBox="1"/>
          <p:nvPr/>
        </p:nvSpPr>
        <p:spPr>
          <a:xfrm>
            <a:off x="8659368" y="2834640"/>
            <a:ext cx="2862072" cy="457200"/>
          </a:xfrm>
          <a:prstGeom prst="rect">
            <a:avLst/>
          </a:prstGeom>
          <a:noFill/>
          <a:ln/>
        </p:spPr>
        <p:txBody>
          <a:bodyPr wrap="square" lIns="0" tIns="0" rIns="0" bIns="0" rtlCol="0" anchor="ctr"/>
          <a:lstStyle/>
          <a:p>
            <a:pPr marL="0" indent="0">
              <a:buNone/>
            </a:pPr>
            <a:r>
              <a:rPr lang="en-US" sz="2000" b="1" dirty="0">
                <a:solidFill>
                  <a:srgbClr val="1B3A5B"/>
                </a:solidFill>
                <a:latin typeface="Cambria" pitchFamily="34" charset="0"/>
                <a:ea typeface="Cambria" pitchFamily="34" charset="-122"/>
                <a:cs typeface="Cambria" pitchFamily="34" charset="-120"/>
              </a:rPr>
              <a:t>Dispatching</a:t>
            </a:r>
            <a:endParaRPr lang="en-US" sz="2000" dirty="0"/>
          </a:p>
        </p:txBody>
      </p:sp>
      <p:sp>
        <p:nvSpPr>
          <p:cNvPr id="22" name="Text 18"/>
          <p:cNvSpPr txBox="1"/>
          <p:nvPr/>
        </p:nvSpPr>
        <p:spPr>
          <a:xfrm>
            <a:off x="8659368" y="3291840"/>
            <a:ext cx="2862072" cy="1005840"/>
          </a:xfrm>
          <a:prstGeom prst="rect">
            <a:avLst/>
          </a:prstGeom>
          <a:noFill/>
          <a:ln/>
        </p:spPr>
        <p:txBody>
          <a:bodyPr wrap="square" lIns="0" tIns="0" rIns="0" bIns="0" rtlCol="0" anchor="ctr"/>
          <a:lstStyle/>
          <a:p>
            <a:pPr marL="0" indent="0">
              <a:lnSpc>
                <a:spcPct val="105000"/>
              </a:lnSpc>
              <a:buNone/>
            </a:pPr>
            <a:r>
              <a:rPr lang="en-US" sz="1350" dirty="0">
                <a:solidFill>
                  <a:srgbClr val="1F2933"/>
                </a:solidFill>
                <a:latin typeface="Calibri" pitchFamily="34" charset="0"/>
                <a:ea typeface="Calibri" pitchFamily="34" charset="-122"/>
                <a:cs typeface="Calibri" pitchFamily="34" charset="-120"/>
              </a:rPr>
              <a:t>The moment-to-moment call: what does this cell do next, right now?</a:t>
            </a:r>
            <a:endParaRPr lang="en-US" sz="1350" dirty="0"/>
          </a:p>
        </p:txBody>
      </p:sp>
      <p:sp>
        <p:nvSpPr>
          <p:cNvPr id="23" name="Shape 19"/>
          <p:cNvSpPr/>
          <p:nvPr/>
        </p:nvSpPr>
        <p:spPr>
          <a:xfrm>
            <a:off x="731520" y="4800600"/>
            <a:ext cx="10716768" cy="914400"/>
          </a:xfrm>
          <a:prstGeom prst="roundRect">
            <a:avLst>
              <a:gd name="adj" fmla="val 8000"/>
            </a:avLst>
          </a:prstGeom>
          <a:solidFill>
            <a:srgbClr val="1B3A5B"/>
          </a:solidFill>
          <a:ln/>
        </p:spPr>
        <p:txBody>
          <a:bodyPr/>
          <a:lstStyle/>
          <a:p>
            <a:endParaRPr lang="en-US"/>
          </a:p>
        </p:txBody>
      </p:sp>
      <p:sp>
        <p:nvSpPr>
          <p:cNvPr id="24" name="Text 20"/>
          <p:cNvSpPr txBox="1"/>
          <p:nvPr/>
        </p:nvSpPr>
        <p:spPr>
          <a:xfrm>
            <a:off x="1051560" y="4800600"/>
            <a:ext cx="10058400" cy="914400"/>
          </a:xfrm>
          <a:prstGeom prst="rect">
            <a:avLst/>
          </a:prstGeom>
          <a:noFill/>
          <a:ln/>
        </p:spPr>
        <p:txBody>
          <a:bodyPr wrap="square" lIns="0" tIns="0" rIns="0" bIns="0" rtlCol="0" anchor="ctr"/>
          <a:lstStyle/>
          <a:p>
            <a:pPr marL="0" indent="0">
              <a:buNone/>
            </a:pPr>
            <a:r>
              <a:rPr lang="en-US" sz="1500" b="1" dirty="0">
                <a:solidFill>
                  <a:srgbClr val="E0A03B"/>
                </a:solidFill>
                <a:latin typeface="Calibri" pitchFamily="34" charset="0"/>
                <a:ea typeface="Calibri" pitchFamily="34" charset="-122"/>
                <a:cs typeface="Calibri" pitchFamily="34" charset="-120"/>
              </a:rPr>
              <a:t>Most shops do all dispatching and call it scheduling.  </a:t>
            </a:r>
            <a:r>
              <a:rPr lang="en-US" sz="1500" dirty="0">
                <a:solidFill>
                  <a:srgbClr val="FFFFFF"/>
                </a:solidFill>
                <a:latin typeface="Calibri" pitchFamily="34" charset="0"/>
                <a:ea typeface="Calibri" pitchFamily="34" charset="-122"/>
                <a:cs typeface="Calibri" pitchFamily="34" charset="-120"/>
              </a:rPr>
              <a:t>Planning, the part that protects the business, is often missing entirely.</a:t>
            </a:r>
            <a:endParaRPr lang="en-US" sz="1500" dirty="0"/>
          </a:p>
        </p:txBody>
      </p:sp>
      <p:sp>
        <p:nvSpPr>
          <p:cNvPr id="25" name="Text 21"/>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PROOF</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Your parts spend their life waiting</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Text 4"/>
          <p:cNvSpPr txBox="1"/>
          <p:nvPr/>
        </p:nvSpPr>
        <p:spPr>
          <a:xfrm>
            <a:off x="731520" y="1691640"/>
            <a:ext cx="10607040" cy="1005840"/>
          </a:xfrm>
          <a:prstGeom prst="rect">
            <a:avLst/>
          </a:prstGeom>
          <a:noFill/>
          <a:ln/>
        </p:spPr>
        <p:txBody>
          <a:bodyPr wrap="square" lIns="0" tIns="0" rIns="0" bIns="0" rtlCol="0" anchor="ctr"/>
          <a:lstStyle/>
          <a:p>
            <a:pPr marL="0" indent="0">
              <a:lnSpc>
                <a:spcPct val="112000"/>
              </a:lnSpc>
              <a:buNone/>
            </a:pPr>
            <a:r>
              <a:rPr lang="en-US" sz="1500" dirty="0">
                <a:solidFill>
                  <a:srgbClr val="1F2933"/>
                </a:solidFill>
                <a:latin typeface="Calibri" pitchFamily="34" charset="0"/>
                <a:ea typeface="Calibri" pitchFamily="34" charset="-122"/>
                <a:cs typeface="Calibri" pitchFamily="34" charset="-120"/>
              </a:rPr>
              <a:t>Take one part. Add up the minutes it's actually being cut, formed, or finished. Then divide by the total time it sits in your building. That ratio is flow efficiency, and it shocks almost everyone who measures it for the first time.</a:t>
            </a:r>
            <a:endParaRPr lang="en-US" sz="1500" dirty="0"/>
          </a:p>
        </p:txBody>
      </p:sp>
      <p:sp>
        <p:nvSpPr>
          <p:cNvPr id="9" name="Shape 5"/>
          <p:cNvSpPr/>
          <p:nvPr/>
        </p:nvSpPr>
        <p:spPr>
          <a:xfrm>
            <a:off x="731520" y="3063240"/>
            <a:ext cx="535838" cy="822960"/>
          </a:xfrm>
          <a:prstGeom prst="rect">
            <a:avLst/>
          </a:prstGeom>
          <a:solidFill>
            <a:srgbClr val="2E7D8A"/>
          </a:solidFill>
          <a:ln/>
        </p:spPr>
        <p:txBody>
          <a:bodyPr/>
          <a:lstStyle/>
          <a:p>
            <a:endParaRPr lang="en-US"/>
          </a:p>
        </p:txBody>
      </p:sp>
      <p:sp>
        <p:nvSpPr>
          <p:cNvPr id="10" name="Shape 6"/>
          <p:cNvSpPr/>
          <p:nvPr/>
        </p:nvSpPr>
        <p:spPr>
          <a:xfrm>
            <a:off x="1267358" y="3063240"/>
            <a:ext cx="10180930" cy="822960"/>
          </a:xfrm>
          <a:prstGeom prst="rect">
            <a:avLst/>
          </a:prstGeom>
          <a:solidFill>
            <a:srgbClr val="D9E1E6"/>
          </a:solidFill>
          <a:ln/>
        </p:spPr>
        <p:txBody>
          <a:bodyPr/>
          <a:lstStyle/>
          <a:p>
            <a:endParaRPr lang="en-US"/>
          </a:p>
        </p:txBody>
      </p:sp>
      <p:sp>
        <p:nvSpPr>
          <p:cNvPr id="11" name="Text 7"/>
          <p:cNvSpPr txBox="1"/>
          <p:nvPr/>
        </p:nvSpPr>
        <p:spPr>
          <a:xfrm>
            <a:off x="731520" y="2679192"/>
            <a:ext cx="1280160" cy="320040"/>
          </a:xfrm>
          <a:prstGeom prst="rect">
            <a:avLst/>
          </a:prstGeom>
          <a:noFill/>
          <a:ln/>
        </p:spPr>
        <p:txBody>
          <a:bodyPr wrap="square" lIns="0" tIns="0" rIns="0" bIns="0" rtlCol="0" anchor="ctr"/>
          <a:lstStyle/>
          <a:p>
            <a:pPr marL="0" indent="0" algn="ctr">
              <a:buNone/>
            </a:pPr>
            <a:r>
              <a:rPr lang="en-US" sz="1500" b="1" dirty="0">
                <a:solidFill>
                  <a:srgbClr val="2E7D8A"/>
                </a:solidFill>
                <a:latin typeface="Cambria" pitchFamily="34" charset="0"/>
                <a:ea typeface="Cambria" pitchFamily="34" charset="-122"/>
                <a:cs typeface="Cambria" pitchFamily="34" charset="-120"/>
              </a:rPr>
              <a:t>~5%</a:t>
            </a:r>
            <a:endParaRPr lang="en-US" sz="1500" dirty="0"/>
          </a:p>
        </p:txBody>
      </p:sp>
      <p:sp>
        <p:nvSpPr>
          <p:cNvPr id="12" name="Text 8"/>
          <p:cNvSpPr txBox="1"/>
          <p:nvPr/>
        </p:nvSpPr>
        <p:spPr>
          <a:xfrm>
            <a:off x="731520" y="3931920"/>
            <a:ext cx="1463040" cy="274320"/>
          </a:xfrm>
          <a:prstGeom prst="rect">
            <a:avLst/>
          </a:prstGeom>
          <a:noFill/>
          <a:ln/>
        </p:spPr>
        <p:txBody>
          <a:bodyPr wrap="square" lIns="0" tIns="0" rIns="0" bIns="0" rtlCol="0" anchor="ctr"/>
          <a:lstStyle/>
          <a:p>
            <a:pPr marL="0" indent="0">
              <a:buNone/>
            </a:pPr>
            <a:r>
              <a:rPr lang="en-US" sz="1100" dirty="0">
                <a:solidFill>
                  <a:srgbClr val="2E7D8A"/>
                </a:solidFill>
                <a:latin typeface="Calibri" pitchFamily="34" charset="0"/>
                <a:ea typeface="Calibri" pitchFamily="34" charset="-122"/>
                <a:cs typeface="Calibri" pitchFamily="34" charset="-120"/>
              </a:rPr>
              <a:t>actual work</a:t>
            </a:r>
            <a:endParaRPr lang="en-US" sz="1100" dirty="0"/>
          </a:p>
        </p:txBody>
      </p:sp>
      <p:sp>
        <p:nvSpPr>
          <p:cNvPr id="13" name="Text 9"/>
          <p:cNvSpPr txBox="1"/>
          <p:nvPr/>
        </p:nvSpPr>
        <p:spPr>
          <a:xfrm>
            <a:off x="1588861" y="3063240"/>
            <a:ext cx="9645091" cy="822960"/>
          </a:xfrm>
          <a:prstGeom prst="rect">
            <a:avLst/>
          </a:prstGeom>
          <a:noFill/>
          <a:ln/>
        </p:spPr>
        <p:txBody>
          <a:bodyPr wrap="square" lIns="0" tIns="0" rIns="0" bIns="0" rtlCol="0" anchor="ctr"/>
          <a:lstStyle/>
          <a:p>
            <a:pPr marL="0" indent="0">
              <a:buNone/>
            </a:pPr>
            <a:r>
              <a:rPr lang="en-US" sz="1400" b="1" dirty="0">
                <a:solidFill>
                  <a:srgbClr val="6B7A88"/>
                </a:solidFill>
                <a:latin typeface="Calibri" pitchFamily="34" charset="0"/>
                <a:ea typeface="Calibri" pitchFamily="34" charset="-122"/>
                <a:cs typeface="Calibri" pitchFamily="34" charset="-120"/>
              </a:rPr>
              <a:t>waiting: queues, WIP, setups, transport, rework</a:t>
            </a:r>
            <a:endParaRPr lang="en-US" sz="1400" dirty="0"/>
          </a:p>
        </p:txBody>
      </p:sp>
      <p:sp>
        <p:nvSpPr>
          <p:cNvPr id="14" name="Shape 10"/>
          <p:cNvSpPr/>
          <p:nvPr/>
        </p:nvSpPr>
        <p:spPr>
          <a:xfrm>
            <a:off x="731520" y="4434840"/>
            <a:ext cx="5212080" cy="1371600"/>
          </a:xfrm>
          <a:prstGeom prst="roundRect">
            <a:avLst>
              <a:gd name="adj" fmla="val 5333"/>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5" name="Text 11"/>
          <p:cNvSpPr txBox="1"/>
          <p:nvPr/>
        </p:nvSpPr>
        <p:spPr>
          <a:xfrm>
            <a:off x="1005840" y="4617720"/>
            <a:ext cx="4663440" cy="1005840"/>
          </a:xfrm>
          <a:prstGeom prst="rect">
            <a:avLst/>
          </a:prstGeom>
          <a:noFill/>
          <a:ln/>
        </p:spPr>
        <p:txBody>
          <a:bodyPr wrap="square" lIns="0" tIns="0" rIns="0" bIns="0" rtlCol="0" anchor="ctr"/>
          <a:lstStyle/>
          <a:p>
            <a:pPr marL="0" indent="0">
              <a:buNone/>
            </a:pPr>
            <a:r>
              <a:rPr lang="en-US" sz="3000" b="1" dirty="0">
                <a:solidFill>
                  <a:srgbClr val="1B3A5B"/>
                </a:solidFill>
                <a:latin typeface="Cambria" pitchFamily="34" charset="0"/>
                <a:ea typeface="Cambria" pitchFamily="34" charset="-122"/>
                <a:cs typeface="Cambria" pitchFamily="34" charset="-120"/>
              </a:rPr>
              <a:t>3-8%</a:t>
            </a:r>
            <a:endParaRPr lang="en-US" sz="3000" dirty="0"/>
          </a:p>
          <a:p>
            <a:pPr marL="0" indent="0">
              <a:buNone/>
            </a:pPr>
            <a:r>
              <a:rPr lang="en-US" sz="1300" dirty="0">
                <a:solidFill>
                  <a:srgbClr val="1F2933"/>
                </a:solidFill>
                <a:latin typeface="Calibri" pitchFamily="34" charset="0"/>
                <a:ea typeface="Calibri" pitchFamily="34" charset="-122"/>
                <a:cs typeface="Calibri" pitchFamily="34" charset="-120"/>
              </a:rPr>
              <a:t>typical flow efficiency in a job shop</a:t>
            </a:r>
            <a:endParaRPr lang="en-US" sz="3000" dirty="0"/>
          </a:p>
        </p:txBody>
      </p:sp>
      <p:sp>
        <p:nvSpPr>
          <p:cNvPr id="16" name="Shape 12"/>
          <p:cNvSpPr/>
          <p:nvPr/>
        </p:nvSpPr>
        <p:spPr>
          <a:xfrm>
            <a:off x="6217920" y="4434840"/>
            <a:ext cx="5230368" cy="1371600"/>
          </a:xfrm>
          <a:prstGeom prst="roundRect">
            <a:avLst>
              <a:gd name="adj" fmla="val 5333"/>
            </a:avLst>
          </a:prstGeom>
          <a:solidFill>
            <a:srgbClr val="1B3A5B"/>
          </a:solidFill>
          <a:ln/>
          <a:effectLst>
            <a:outerShdw blurRad="76200" dist="38100" dir="5400000" algn="bl" rotWithShape="0">
              <a:srgbClr val="9AA5AD">
                <a:alpha val="35000"/>
              </a:srgbClr>
            </a:outerShdw>
          </a:effectLst>
        </p:spPr>
        <p:txBody>
          <a:bodyPr/>
          <a:lstStyle/>
          <a:p>
            <a:endParaRPr lang="en-US"/>
          </a:p>
        </p:txBody>
      </p:sp>
      <p:sp>
        <p:nvSpPr>
          <p:cNvPr id="17" name="Text 13"/>
          <p:cNvSpPr txBox="1"/>
          <p:nvPr/>
        </p:nvSpPr>
        <p:spPr>
          <a:xfrm>
            <a:off x="6492240" y="4572000"/>
            <a:ext cx="4663440" cy="1097280"/>
          </a:xfrm>
          <a:prstGeom prst="rect">
            <a:avLst/>
          </a:prstGeom>
          <a:noFill/>
          <a:ln/>
        </p:spPr>
        <p:txBody>
          <a:bodyPr wrap="square" lIns="0" tIns="0" rIns="0" bIns="0" rtlCol="0" anchor="ctr"/>
          <a:lstStyle/>
          <a:p>
            <a:pPr marL="0" indent="0">
              <a:lnSpc>
                <a:spcPct val="105000"/>
              </a:lnSpc>
              <a:buNone/>
            </a:pPr>
            <a:r>
              <a:rPr lang="en-US" sz="1400" b="1" dirty="0">
                <a:solidFill>
                  <a:srgbClr val="FFFFFF"/>
                </a:solidFill>
                <a:latin typeface="Calibri" pitchFamily="34" charset="0"/>
                <a:ea typeface="Calibri" pitchFamily="34" charset="-122"/>
                <a:cs typeface="Calibri" pitchFamily="34" charset="-120"/>
              </a:rPr>
              <a:t>3 hours of work, 3 weeks in the building.
</a:t>
            </a:r>
            <a:endParaRPr lang="en-US" sz="1400" dirty="0"/>
          </a:p>
          <a:p>
            <a:pPr marL="0" indent="0">
              <a:lnSpc>
                <a:spcPct val="105000"/>
              </a:lnSpc>
              <a:buNone/>
            </a:pPr>
            <a:r>
              <a:rPr lang="en-US" sz="1300" dirty="0">
                <a:solidFill>
                  <a:srgbClr val="D8E4EA"/>
                </a:solidFill>
                <a:latin typeface="Calibri" pitchFamily="34" charset="0"/>
                <a:ea typeface="Calibri" pitchFamily="34" charset="-122"/>
                <a:cs typeface="Calibri" pitchFamily="34" charset="-120"/>
              </a:rPr>
              <a:t>The problem was never the machines. It's the waiting, and waiting is a planning problem.</a:t>
            </a:r>
            <a:endParaRPr lang="en-US" sz="1400" dirty="0"/>
          </a:p>
        </p:txBody>
      </p:sp>
      <p:sp>
        <p:nvSpPr>
          <p:cNvPr id="18" name="Text 14"/>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PROOF</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You don't need more. You can't see what you have</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Text 4"/>
          <p:cNvSpPr txBox="1"/>
          <p:nvPr/>
        </p:nvSpPr>
        <p:spPr>
          <a:xfrm>
            <a:off x="731520" y="1764792"/>
            <a:ext cx="3657600" cy="320040"/>
          </a:xfrm>
          <a:prstGeom prst="rect">
            <a:avLst/>
          </a:prstGeom>
          <a:noFill/>
          <a:ln/>
        </p:spPr>
        <p:txBody>
          <a:bodyPr wrap="square" lIns="0" tIns="0" rIns="0" bIns="0" rtlCol="0" anchor="ctr"/>
          <a:lstStyle/>
          <a:p>
            <a:pPr marL="0" indent="0">
              <a:buNone/>
            </a:pPr>
            <a:r>
              <a:rPr lang="en-US" sz="1300" b="1" dirty="0">
                <a:solidFill>
                  <a:srgbClr val="6B7A88"/>
                </a:solidFill>
                <a:latin typeface="Calibri" pitchFamily="34" charset="0"/>
                <a:ea typeface="Calibri" pitchFamily="34" charset="-122"/>
                <a:cs typeface="Calibri" pitchFamily="34" charset="-120"/>
              </a:rPr>
              <a:t>Typical plant</a:t>
            </a:r>
            <a:endParaRPr lang="en-US" sz="1300" dirty="0"/>
          </a:p>
        </p:txBody>
      </p:sp>
      <p:sp>
        <p:nvSpPr>
          <p:cNvPr id="9" name="Shape 5"/>
          <p:cNvSpPr/>
          <p:nvPr/>
        </p:nvSpPr>
        <p:spPr>
          <a:xfrm>
            <a:off x="731520" y="2148840"/>
            <a:ext cx="3950208" cy="685800"/>
          </a:xfrm>
          <a:prstGeom prst="rect">
            <a:avLst/>
          </a:prstGeom>
          <a:solidFill>
            <a:srgbClr val="2E7D8A"/>
          </a:solidFill>
          <a:ln/>
        </p:spPr>
        <p:txBody>
          <a:bodyPr/>
          <a:lstStyle/>
          <a:p>
            <a:endParaRPr lang="en-US"/>
          </a:p>
        </p:txBody>
      </p:sp>
      <p:sp>
        <p:nvSpPr>
          <p:cNvPr id="10" name="Shape 6"/>
          <p:cNvSpPr/>
          <p:nvPr/>
        </p:nvSpPr>
        <p:spPr>
          <a:xfrm>
            <a:off x="4681728" y="2148840"/>
            <a:ext cx="2633472" cy="685800"/>
          </a:xfrm>
          <a:prstGeom prst="rect">
            <a:avLst/>
          </a:prstGeom>
          <a:solidFill>
            <a:srgbClr val="E7ECEF"/>
          </a:solidFill>
          <a:ln/>
        </p:spPr>
        <p:txBody>
          <a:bodyPr/>
          <a:lstStyle/>
          <a:p>
            <a:endParaRPr lang="en-US"/>
          </a:p>
        </p:txBody>
      </p:sp>
      <p:sp>
        <p:nvSpPr>
          <p:cNvPr id="11" name="Text 7"/>
          <p:cNvSpPr txBox="1"/>
          <p:nvPr/>
        </p:nvSpPr>
        <p:spPr>
          <a:xfrm>
            <a:off x="914400" y="2148840"/>
            <a:ext cx="3675888" cy="68580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~60% OEE</a:t>
            </a:r>
            <a:endParaRPr lang="en-US" sz="1600" dirty="0"/>
          </a:p>
        </p:txBody>
      </p:sp>
      <p:sp>
        <p:nvSpPr>
          <p:cNvPr id="12" name="Text 8"/>
          <p:cNvSpPr txBox="1"/>
          <p:nvPr/>
        </p:nvSpPr>
        <p:spPr>
          <a:xfrm>
            <a:off x="731520" y="3227832"/>
            <a:ext cx="3657600" cy="320040"/>
          </a:xfrm>
          <a:prstGeom prst="rect">
            <a:avLst/>
          </a:prstGeom>
          <a:noFill/>
          <a:ln/>
        </p:spPr>
        <p:txBody>
          <a:bodyPr wrap="square" lIns="0" tIns="0" rIns="0" bIns="0" rtlCol="0" anchor="ctr"/>
          <a:lstStyle/>
          <a:p>
            <a:pPr marL="0" indent="0">
              <a:buNone/>
            </a:pPr>
            <a:r>
              <a:rPr lang="en-US" sz="1300" b="1" dirty="0">
                <a:solidFill>
                  <a:srgbClr val="6B7A88"/>
                </a:solidFill>
                <a:latin typeface="Calibri" pitchFamily="34" charset="0"/>
                <a:ea typeface="Calibri" pitchFamily="34" charset="-122"/>
                <a:cs typeface="Calibri" pitchFamily="34" charset="-120"/>
              </a:rPr>
              <a:t>World-class</a:t>
            </a:r>
            <a:endParaRPr lang="en-US" sz="1300" dirty="0"/>
          </a:p>
        </p:txBody>
      </p:sp>
      <p:sp>
        <p:nvSpPr>
          <p:cNvPr id="13" name="Shape 9"/>
          <p:cNvSpPr/>
          <p:nvPr/>
        </p:nvSpPr>
        <p:spPr>
          <a:xfrm>
            <a:off x="731520" y="3547872"/>
            <a:ext cx="5596128" cy="685800"/>
          </a:xfrm>
          <a:prstGeom prst="rect">
            <a:avLst/>
          </a:prstGeom>
          <a:solidFill>
            <a:srgbClr val="1B3A5B"/>
          </a:solidFill>
          <a:ln/>
        </p:spPr>
        <p:txBody>
          <a:bodyPr/>
          <a:lstStyle/>
          <a:p>
            <a:endParaRPr lang="en-US"/>
          </a:p>
        </p:txBody>
      </p:sp>
      <p:sp>
        <p:nvSpPr>
          <p:cNvPr id="14" name="Shape 10"/>
          <p:cNvSpPr/>
          <p:nvPr/>
        </p:nvSpPr>
        <p:spPr>
          <a:xfrm>
            <a:off x="6327648" y="3547872"/>
            <a:ext cx="987552" cy="685800"/>
          </a:xfrm>
          <a:prstGeom prst="rect">
            <a:avLst/>
          </a:prstGeom>
          <a:solidFill>
            <a:srgbClr val="E7ECEF"/>
          </a:solidFill>
          <a:ln/>
        </p:spPr>
        <p:txBody>
          <a:bodyPr/>
          <a:lstStyle/>
          <a:p>
            <a:endParaRPr lang="en-US"/>
          </a:p>
        </p:txBody>
      </p:sp>
      <p:sp>
        <p:nvSpPr>
          <p:cNvPr id="15" name="Text 11"/>
          <p:cNvSpPr txBox="1"/>
          <p:nvPr/>
        </p:nvSpPr>
        <p:spPr>
          <a:xfrm>
            <a:off x="914400" y="3547872"/>
            <a:ext cx="5321808" cy="68580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85% OEE</a:t>
            </a:r>
            <a:endParaRPr lang="en-US" sz="1600" dirty="0"/>
          </a:p>
        </p:txBody>
      </p:sp>
      <p:sp>
        <p:nvSpPr>
          <p:cNvPr id="16" name="Shape 12"/>
          <p:cNvSpPr/>
          <p:nvPr/>
        </p:nvSpPr>
        <p:spPr>
          <a:xfrm>
            <a:off x="7772400" y="2148840"/>
            <a:ext cx="3675888" cy="2084832"/>
          </a:xfrm>
          <a:prstGeom prst="roundRect">
            <a:avLst>
              <a:gd name="adj" fmla="val 3509"/>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7" name="Text 13"/>
          <p:cNvSpPr txBox="1"/>
          <p:nvPr/>
        </p:nvSpPr>
        <p:spPr>
          <a:xfrm>
            <a:off x="8046720" y="2377440"/>
            <a:ext cx="3200400" cy="1645920"/>
          </a:xfrm>
          <a:prstGeom prst="rect">
            <a:avLst/>
          </a:prstGeom>
          <a:noFill/>
          <a:ln/>
        </p:spPr>
        <p:txBody>
          <a:bodyPr wrap="square" lIns="0" tIns="0" rIns="0" bIns="0" rtlCol="0" anchor="ctr"/>
          <a:lstStyle/>
          <a:p>
            <a:pPr marL="0" indent="0">
              <a:lnSpc>
                <a:spcPct val="105000"/>
              </a:lnSpc>
              <a:buNone/>
            </a:pPr>
            <a:r>
              <a:rPr lang="en-US" sz="3400" b="1" dirty="0">
                <a:solidFill>
                  <a:srgbClr val="E0A03B"/>
                </a:solidFill>
                <a:latin typeface="Cambria" pitchFamily="34" charset="0"/>
                <a:ea typeface="Cambria" pitchFamily="34" charset="-122"/>
                <a:cs typeface="Cambria" pitchFamily="34" charset="-120"/>
              </a:rPr>
              <a:t>~40%</a:t>
            </a:r>
            <a:endParaRPr lang="en-US" sz="3400" dirty="0"/>
          </a:p>
          <a:p>
            <a:pPr marL="0" indent="0">
              <a:lnSpc>
                <a:spcPct val="105000"/>
              </a:lnSpc>
              <a:buNone/>
            </a:pPr>
            <a:r>
              <a:rPr lang="en-US" sz="1400" dirty="0">
                <a:solidFill>
                  <a:srgbClr val="1F2933"/>
                </a:solidFill>
                <a:latin typeface="Calibri" pitchFamily="34" charset="0"/>
                <a:ea typeface="Calibri" pitchFamily="34" charset="-122"/>
                <a:cs typeface="Calibri" pitchFamily="34" charset="-120"/>
              </a:rPr>
              <a:t>more output from the machines and people you already own, no capex.</a:t>
            </a:r>
            <a:endParaRPr lang="en-US" sz="3400" dirty="0"/>
          </a:p>
        </p:txBody>
      </p:sp>
      <p:sp>
        <p:nvSpPr>
          <p:cNvPr id="18" name="Text 14"/>
          <p:cNvSpPr txBox="1"/>
          <p:nvPr/>
        </p:nvSpPr>
        <p:spPr>
          <a:xfrm>
            <a:off x="731520" y="4709160"/>
            <a:ext cx="10607040" cy="1097280"/>
          </a:xfrm>
          <a:prstGeom prst="rect">
            <a:avLst/>
          </a:prstGeom>
          <a:noFill/>
          <a:ln/>
        </p:spPr>
        <p:txBody>
          <a:bodyPr wrap="square" lIns="0" tIns="0" rIns="0" bIns="0" rtlCol="0" anchor="ctr"/>
          <a:lstStyle/>
          <a:p>
            <a:pPr marL="0" indent="0">
              <a:lnSpc>
                <a:spcPct val="112000"/>
              </a:lnSpc>
              <a:buNone/>
            </a:pPr>
            <a:r>
              <a:rPr lang="en-US" sz="1500" dirty="0">
                <a:solidFill>
                  <a:srgbClr val="1F2933"/>
                </a:solidFill>
                <a:latin typeface="Calibri" pitchFamily="34" charset="0"/>
                <a:ea typeface="Calibri" pitchFamily="34" charset="-122"/>
                <a:cs typeface="Calibri" pitchFamily="34" charset="-120"/>
              </a:rPr>
              <a:t>Before you buy a machine or post a job, find your constraint: the one resource where work piles up. That is what sets your true capacity, and it's usually running far below what you think.</a:t>
            </a:r>
            <a:endParaRPr lang="en-US" sz="1500" dirty="0"/>
          </a:p>
        </p:txBody>
      </p:sp>
      <p:sp>
        <p:nvSpPr>
          <p:cNvPr id="19" name="Text 15"/>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PROOF</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So the cost shows up everywhere</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31520" y="1783080"/>
            <a:ext cx="3502152" cy="1783080"/>
          </a:xfrm>
          <a:prstGeom prst="roundRect">
            <a:avLst>
              <a:gd name="adj" fmla="val 3590"/>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9" name="Shape 5"/>
          <p:cNvSpPr/>
          <p:nvPr/>
        </p:nvSpPr>
        <p:spPr>
          <a:xfrm>
            <a:off x="1005840" y="2057400"/>
            <a:ext cx="365760" cy="365760"/>
          </a:xfrm>
          <a:prstGeom prst="ellipse">
            <a:avLst/>
          </a:prstGeom>
          <a:solidFill>
            <a:srgbClr val="1B3A5B"/>
          </a:solidFill>
          <a:ln/>
        </p:spPr>
        <p:txBody>
          <a:bodyPr/>
          <a:lstStyle/>
          <a:p>
            <a:endParaRPr lang="en-US"/>
          </a:p>
        </p:txBody>
      </p:sp>
      <p:sp>
        <p:nvSpPr>
          <p:cNvPr id="10" name="Text 6"/>
          <p:cNvSpPr txBox="1"/>
          <p:nvPr/>
        </p:nvSpPr>
        <p:spPr>
          <a:xfrm>
            <a:off x="1508760" y="2020824"/>
            <a:ext cx="2542032" cy="457200"/>
          </a:xfrm>
          <a:prstGeom prst="rect">
            <a:avLst/>
          </a:prstGeom>
          <a:noFill/>
          <a:ln/>
        </p:spPr>
        <p:txBody>
          <a:bodyPr wrap="square" lIns="0" tIns="0" rIns="0" bIns="0" rtlCol="0" anchor="ctr"/>
          <a:lstStyle/>
          <a:p>
            <a:pPr marL="0" indent="0">
              <a:buNone/>
            </a:pPr>
            <a:r>
              <a:rPr lang="en-US" sz="1600" b="1" dirty="0">
                <a:solidFill>
                  <a:srgbClr val="1B3A5B"/>
                </a:solidFill>
                <a:latin typeface="Cambria" pitchFamily="34" charset="0"/>
                <a:ea typeface="Cambria" pitchFamily="34" charset="-122"/>
                <a:cs typeface="Cambria" pitchFamily="34" charset="-120"/>
              </a:rPr>
              <a:t>Inventory &amp; WIP</a:t>
            </a:r>
            <a:endParaRPr lang="en-US" sz="1600" dirty="0"/>
          </a:p>
        </p:txBody>
      </p:sp>
      <p:sp>
        <p:nvSpPr>
          <p:cNvPr id="11" name="Text 7"/>
          <p:cNvSpPr txBox="1"/>
          <p:nvPr/>
        </p:nvSpPr>
        <p:spPr>
          <a:xfrm>
            <a:off x="1005840" y="2532888"/>
            <a:ext cx="2953512" cy="914400"/>
          </a:xfrm>
          <a:prstGeom prst="rect">
            <a:avLst/>
          </a:prstGeom>
          <a:noFill/>
          <a:ln/>
        </p:spPr>
        <p:txBody>
          <a:bodyPr wrap="square" lIns="0" tIns="0" rIns="0" bIns="0" rtlCol="0" anchor="ctr"/>
          <a:lstStyle/>
          <a:p>
            <a:pPr marL="0" indent="0">
              <a:lnSpc>
                <a:spcPct val="103000"/>
              </a:lnSpc>
              <a:buNone/>
            </a:pPr>
            <a:r>
              <a:rPr lang="en-US" sz="1250" dirty="0">
                <a:solidFill>
                  <a:srgbClr val="1F2933"/>
                </a:solidFill>
                <a:latin typeface="Calibri" pitchFamily="34" charset="0"/>
                <a:ea typeface="Calibri" pitchFamily="34" charset="-122"/>
                <a:cs typeface="Calibri" pitchFamily="34" charset="-120"/>
              </a:rPr>
              <a:t>Buffers hide uncertainty. That's cash sitting on the floor.</a:t>
            </a:r>
            <a:endParaRPr lang="en-US" sz="1250" dirty="0"/>
          </a:p>
        </p:txBody>
      </p:sp>
      <p:sp>
        <p:nvSpPr>
          <p:cNvPr id="12" name="Shape 8"/>
          <p:cNvSpPr/>
          <p:nvPr/>
        </p:nvSpPr>
        <p:spPr>
          <a:xfrm>
            <a:off x="4535424" y="1783080"/>
            <a:ext cx="3502152" cy="1783080"/>
          </a:xfrm>
          <a:prstGeom prst="roundRect">
            <a:avLst>
              <a:gd name="adj" fmla="val 3590"/>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3" name="Shape 9"/>
          <p:cNvSpPr/>
          <p:nvPr/>
        </p:nvSpPr>
        <p:spPr>
          <a:xfrm>
            <a:off x="4809744" y="2057400"/>
            <a:ext cx="365760" cy="365760"/>
          </a:xfrm>
          <a:prstGeom prst="ellipse">
            <a:avLst/>
          </a:prstGeom>
          <a:solidFill>
            <a:srgbClr val="E0A03B"/>
          </a:solidFill>
          <a:ln/>
        </p:spPr>
        <p:txBody>
          <a:bodyPr/>
          <a:lstStyle/>
          <a:p>
            <a:endParaRPr lang="en-US"/>
          </a:p>
        </p:txBody>
      </p:sp>
      <p:sp>
        <p:nvSpPr>
          <p:cNvPr id="14" name="Text 10"/>
          <p:cNvSpPr txBox="1"/>
          <p:nvPr/>
        </p:nvSpPr>
        <p:spPr>
          <a:xfrm>
            <a:off x="5312664" y="2020824"/>
            <a:ext cx="2542032" cy="457200"/>
          </a:xfrm>
          <a:prstGeom prst="rect">
            <a:avLst/>
          </a:prstGeom>
          <a:noFill/>
          <a:ln/>
        </p:spPr>
        <p:txBody>
          <a:bodyPr wrap="square" lIns="0" tIns="0" rIns="0" bIns="0" rtlCol="0" anchor="ctr"/>
          <a:lstStyle/>
          <a:p>
            <a:pPr marL="0" indent="0">
              <a:buNone/>
            </a:pPr>
            <a:r>
              <a:rPr lang="en-US" sz="1600" b="1" dirty="0">
                <a:solidFill>
                  <a:srgbClr val="1B3A5B"/>
                </a:solidFill>
                <a:latin typeface="Cambria" pitchFamily="34" charset="0"/>
                <a:ea typeface="Cambria" pitchFamily="34" charset="-122"/>
                <a:cs typeface="Cambria" pitchFamily="34" charset="-120"/>
              </a:rPr>
              <a:t>Quoting</a:t>
            </a:r>
            <a:endParaRPr lang="en-US" sz="1600" dirty="0"/>
          </a:p>
        </p:txBody>
      </p:sp>
      <p:sp>
        <p:nvSpPr>
          <p:cNvPr id="15" name="Text 11"/>
          <p:cNvSpPr txBox="1"/>
          <p:nvPr/>
        </p:nvSpPr>
        <p:spPr>
          <a:xfrm>
            <a:off x="4809744" y="2532888"/>
            <a:ext cx="2953512" cy="914400"/>
          </a:xfrm>
          <a:prstGeom prst="rect">
            <a:avLst/>
          </a:prstGeom>
          <a:noFill/>
          <a:ln/>
        </p:spPr>
        <p:txBody>
          <a:bodyPr wrap="square" lIns="0" tIns="0" rIns="0" bIns="0" rtlCol="0" anchor="ctr"/>
          <a:lstStyle/>
          <a:p>
            <a:pPr marL="0" indent="0">
              <a:lnSpc>
                <a:spcPct val="103000"/>
              </a:lnSpc>
              <a:buNone/>
            </a:pPr>
            <a:r>
              <a:rPr lang="en-US" sz="1250" dirty="0">
                <a:solidFill>
                  <a:srgbClr val="1F2933"/>
                </a:solidFill>
                <a:latin typeface="Calibri" pitchFamily="34" charset="0"/>
                <a:ea typeface="Calibri" pitchFamily="34" charset="-122"/>
                <a:cs typeface="Calibri" pitchFamily="34" charset="-120"/>
              </a:rPr>
              <a:t>No real capacity view means promising dates you can't hit.</a:t>
            </a:r>
            <a:endParaRPr lang="en-US" sz="1250" dirty="0"/>
          </a:p>
        </p:txBody>
      </p:sp>
      <p:sp>
        <p:nvSpPr>
          <p:cNvPr id="16" name="Shape 12"/>
          <p:cNvSpPr/>
          <p:nvPr/>
        </p:nvSpPr>
        <p:spPr>
          <a:xfrm>
            <a:off x="8339328" y="1783080"/>
            <a:ext cx="3502152" cy="1783080"/>
          </a:xfrm>
          <a:prstGeom prst="roundRect">
            <a:avLst>
              <a:gd name="adj" fmla="val 3590"/>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7" name="Shape 13"/>
          <p:cNvSpPr/>
          <p:nvPr/>
        </p:nvSpPr>
        <p:spPr>
          <a:xfrm>
            <a:off x="8613648" y="2057400"/>
            <a:ext cx="365760" cy="365760"/>
          </a:xfrm>
          <a:prstGeom prst="ellipse">
            <a:avLst/>
          </a:prstGeom>
          <a:solidFill>
            <a:srgbClr val="2E7D8A"/>
          </a:solidFill>
          <a:ln/>
        </p:spPr>
        <p:txBody>
          <a:bodyPr/>
          <a:lstStyle/>
          <a:p>
            <a:endParaRPr lang="en-US"/>
          </a:p>
        </p:txBody>
      </p:sp>
      <p:sp>
        <p:nvSpPr>
          <p:cNvPr id="18" name="Text 14"/>
          <p:cNvSpPr txBox="1"/>
          <p:nvPr/>
        </p:nvSpPr>
        <p:spPr>
          <a:xfrm>
            <a:off x="9116568" y="2020824"/>
            <a:ext cx="2542032" cy="457200"/>
          </a:xfrm>
          <a:prstGeom prst="rect">
            <a:avLst/>
          </a:prstGeom>
          <a:noFill/>
          <a:ln/>
        </p:spPr>
        <p:txBody>
          <a:bodyPr wrap="square" lIns="0" tIns="0" rIns="0" bIns="0" rtlCol="0" anchor="ctr"/>
          <a:lstStyle/>
          <a:p>
            <a:pPr marL="0" indent="0">
              <a:buNone/>
            </a:pPr>
            <a:r>
              <a:rPr lang="en-US" sz="1600" b="1" dirty="0">
                <a:solidFill>
                  <a:srgbClr val="1B3A5B"/>
                </a:solidFill>
                <a:latin typeface="Cambria" pitchFamily="34" charset="0"/>
                <a:ea typeface="Cambria" pitchFamily="34" charset="-122"/>
                <a:cs typeface="Cambria" pitchFamily="34" charset="-120"/>
              </a:rPr>
              <a:t>Pricing &amp; cost</a:t>
            </a:r>
            <a:endParaRPr lang="en-US" sz="1600" dirty="0"/>
          </a:p>
        </p:txBody>
      </p:sp>
      <p:sp>
        <p:nvSpPr>
          <p:cNvPr id="19" name="Text 15"/>
          <p:cNvSpPr txBox="1"/>
          <p:nvPr/>
        </p:nvSpPr>
        <p:spPr>
          <a:xfrm>
            <a:off x="8613648" y="2532888"/>
            <a:ext cx="2953512" cy="914400"/>
          </a:xfrm>
          <a:prstGeom prst="rect">
            <a:avLst/>
          </a:prstGeom>
          <a:noFill/>
          <a:ln/>
        </p:spPr>
        <p:txBody>
          <a:bodyPr wrap="square" lIns="0" tIns="0" rIns="0" bIns="0" rtlCol="0" anchor="ctr"/>
          <a:lstStyle/>
          <a:p>
            <a:pPr marL="0" indent="0">
              <a:lnSpc>
                <a:spcPct val="103000"/>
              </a:lnSpc>
              <a:buNone/>
            </a:pPr>
            <a:r>
              <a:rPr lang="en-US" sz="1250" dirty="0">
                <a:solidFill>
                  <a:srgbClr val="1F2933"/>
                </a:solidFill>
                <a:latin typeface="Calibri" pitchFamily="34" charset="0"/>
                <a:ea typeface="Calibri" pitchFamily="34" charset="-122"/>
                <a:cs typeface="Calibri" pitchFamily="34" charset="-120"/>
              </a:rPr>
              <a:t>No clear cost of capacity means your margins are guesses.</a:t>
            </a:r>
            <a:endParaRPr lang="en-US" sz="1250" dirty="0"/>
          </a:p>
        </p:txBody>
      </p:sp>
      <p:sp>
        <p:nvSpPr>
          <p:cNvPr id="20" name="Shape 16"/>
          <p:cNvSpPr/>
          <p:nvPr/>
        </p:nvSpPr>
        <p:spPr>
          <a:xfrm>
            <a:off x="731520" y="3822192"/>
            <a:ext cx="3502152" cy="1783080"/>
          </a:xfrm>
          <a:prstGeom prst="roundRect">
            <a:avLst>
              <a:gd name="adj" fmla="val 3590"/>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21" name="Shape 17"/>
          <p:cNvSpPr/>
          <p:nvPr/>
        </p:nvSpPr>
        <p:spPr>
          <a:xfrm>
            <a:off x="1005840" y="4096512"/>
            <a:ext cx="365760" cy="365760"/>
          </a:xfrm>
          <a:prstGeom prst="ellipse">
            <a:avLst/>
          </a:prstGeom>
          <a:solidFill>
            <a:srgbClr val="1B3A5B"/>
          </a:solidFill>
          <a:ln/>
        </p:spPr>
        <p:txBody>
          <a:bodyPr/>
          <a:lstStyle/>
          <a:p>
            <a:endParaRPr lang="en-US"/>
          </a:p>
        </p:txBody>
      </p:sp>
      <p:sp>
        <p:nvSpPr>
          <p:cNvPr id="22" name="Text 18"/>
          <p:cNvSpPr txBox="1"/>
          <p:nvPr/>
        </p:nvSpPr>
        <p:spPr>
          <a:xfrm>
            <a:off x="1508760" y="4059936"/>
            <a:ext cx="2542032" cy="457200"/>
          </a:xfrm>
          <a:prstGeom prst="rect">
            <a:avLst/>
          </a:prstGeom>
          <a:noFill/>
          <a:ln/>
        </p:spPr>
        <p:txBody>
          <a:bodyPr wrap="square" lIns="0" tIns="0" rIns="0" bIns="0" rtlCol="0" anchor="ctr"/>
          <a:lstStyle/>
          <a:p>
            <a:pPr marL="0" indent="0">
              <a:buNone/>
            </a:pPr>
            <a:r>
              <a:rPr lang="en-US" sz="1600" b="1" dirty="0">
                <a:solidFill>
                  <a:srgbClr val="1B3A5B"/>
                </a:solidFill>
                <a:latin typeface="Cambria" pitchFamily="34" charset="0"/>
                <a:ea typeface="Cambria" pitchFamily="34" charset="-122"/>
                <a:cs typeface="Cambria" pitchFamily="34" charset="-120"/>
              </a:rPr>
              <a:t>Cash flow</a:t>
            </a:r>
            <a:endParaRPr lang="en-US" sz="1600" dirty="0"/>
          </a:p>
        </p:txBody>
      </p:sp>
      <p:sp>
        <p:nvSpPr>
          <p:cNvPr id="23" name="Text 19"/>
          <p:cNvSpPr txBox="1"/>
          <p:nvPr/>
        </p:nvSpPr>
        <p:spPr>
          <a:xfrm>
            <a:off x="1005840" y="4572000"/>
            <a:ext cx="2953512" cy="914400"/>
          </a:xfrm>
          <a:prstGeom prst="rect">
            <a:avLst/>
          </a:prstGeom>
          <a:noFill/>
          <a:ln/>
        </p:spPr>
        <p:txBody>
          <a:bodyPr wrap="square" lIns="0" tIns="0" rIns="0" bIns="0" rtlCol="0" anchor="ctr"/>
          <a:lstStyle/>
          <a:p>
            <a:pPr marL="0" indent="0">
              <a:lnSpc>
                <a:spcPct val="103000"/>
              </a:lnSpc>
              <a:buNone/>
            </a:pPr>
            <a:r>
              <a:rPr lang="en-US" sz="1250" dirty="0">
                <a:solidFill>
                  <a:srgbClr val="1F2933"/>
                </a:solidFill>
                <a:latin typeface="Calibri" pitchFamily="34" charset="0"/>
                <a:ea typeface="Calibri" pitchFamily="34" charset="-122"/>
                <a:cs typeface="Calibri" pitchFamily="34" charset="-120"/>
              </a:rPr>
              <a:t>Late jobs mean late invoices, slowing the whole cash cycle.</a:t>
            </a:r>
            <a:endParaRPr lang="en-US" sz="1250" dirty="0"/>
          </a:p>
        </p:txBody>
      </p:sp>
      <p:sp>
        <p:nvSpPr>
          <p:cNvPr id="24" name="Shape 20"/>
          <p:cNvSpPr/>
          <p:nvPr/>
        </p:nvSpPr>
        <p:spPr>
          <a:xfrm>
            <a:off x="4535424" y="3822192"/>
            <a:ext cx="3502152" cy="1783080"/>
          </a:xfrm>
          <a:prstGeom prst="roundRect">
            <a:avLst>
              <a:gd name="adj" fmla="val 3590"/>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25" name="Shape 21"/>
          <p:cNvSpPr/>
          <p:nvPr/>
        </p:nvSpPr>
        <p:spPr>
          <a:xfrm>
            <a:off x="4809744" y="4096512"/>
            <a:ext cx="365760" cy="365760"/>
          </a:xfrm>
          <a:prstGeom prst="ellipse">
            <a:avLst/>
          </a:prstGeom>
          <a:solidFill>
            <a:srgbClr val="E0A03B"/>
          </a:solidFill>
          <a:ln/>
        </p:spPr>
        <p:txBody>
          <a:bodyPr/>
          <a:lstStyle/>
          <a:p>
            <a:endParaRPr lang="en-US"/>
          </a:p>
        </p:txBody>
      </p:sp>
      <p:sp>
        <p:nvSpPr>
          <p:cNvPr id="26" name="Text 22"/>
          <p:cNvSpPr txBox="1"/>
          <p:nvPr/>
        </p:nvSpPr>
        <p:spPr>
          <a:xfrm>
            <a:off x="5312664" y="4059936"/>
            <a:ext cx="2542032" cy="457200"/>
          </a:xfrm>
          <a:prstGeom prst="rect">
            <a:avLst/>
          </a:prstGeom>
          <a:noFill/>
          <a:ln/>
        </p:spPr>
        <p:txBody>
          <a:bodyPr wrap="square" lIns="0" tIns="0" rIns="0" bIns="0" rtlCol="0" anchor="ctr"/>
          <a:lstStyle/>
          <a:p>
            <a:pPr marL="0" indent="0">
              <a:buNone/>
            </a:pPr>
            <a:r>
              <a:rPr lang="en-US" sz="1600" b="1" dirty="0">
                <a:solidFill>
                  <a:srgbClr val="1B3A5B"/>
                </a:solidFill>
                <a:latin typeface="Cambria" pitchFamily="34" charset="0"/>
                <a:ea typeface="Cambria" pitchFamily="34" charset="-122"/>
                <a:cs typeface="Cambria" pitchFamily="34" charset="-120"/>
              </a:rPr>
              <a:t>Capacity calls</a:t>
            </a:r>
            <a:endParaRPr lang="en-US" sz="1600" dirty="0"/>
          </a:p>
        </p:txBody>
      </p:sp>
      <p:sp>
        <p:nvSpPr>
          <p:cNvPr id="27" name="Text 23"/>
          <p:cNvSpPr txBox="1"/>
          <p:nvPr/>
        </p:nvSpPr>
        <p:spPr>
          <a:xfrm>
            <a:off x="4809744" y="4572000"/>
            <a:ext cx="2953512" cy="914400"/>
          </a:xfrm>
          <a:prstGeom prst="rect">
            <a:avLst/>
          </a:prstGeom>
          <a:noFill/>
          <a:ln/>
        </p:spPr>
        <p:txBody>
          <a:bodyPr wrap="square" lIns="0" tIns="0" rIns="0" bIns="0" rtlCol="0" anchor="ctr"/>
          <a:lstStyle/>
          <a:p>
            <a:pPr marL="0" indent="0">
              <a:lnSpc>
                <a:spcPct val="103000"/>
              </a:lnSpc>
              <a:buNone/>
            </a:pPr>
            <a:r>
              <a:rPr lang="en-US" sz="1250" dirty="0">
                <a:solidFill>
                  <a:srgbClr val="1F2933"/>
                </a:solidFill>
                <a:latin typeface="Calibri" pitchFamily="34" charset="0"/>
                <a:ea typeface="Calibri" pitchFamily="34" charset="-122"/>
                <a:cs typeface="Calibri" pitchFamily="34" charset="-120"/>
              </a:rPr>
              <a:t>Hiring and capital get decided half-blind.</a:t>
            </a:r>
            <a:endParaRPr lang="en-US" sz="1250" dirty="0"/>
          </a:p>
        </p:txBody>
      </p:sp>
      <p:sp>
        <p:nvSpPr>
          <p:cNvPr id="28" name="Shape 24"/>
          <p:cNvSpPr/>
          <p:nvPr/>
        </p:nvSpPr>
        <p:spPr>
          <a:xfrm>
            <a:off x="8339328" y="3822192"/>
            <a:ext cx="3502152" cy="1783080"/>
          </a:xfrm>
          <a:prstGeom prst="roundRect">
            <a:avLst>
              <a:gd name="adj" fmla="val 3590"/>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29" name="Shape 25"/>
          <p:cNvSpPr/>
          <p:nvPr/>
        </p:nvSpPr>
        <p:spPr>
          <a:xfrm>
            <a:off x="8613648" y="4096512"/>
            <a:ext cx="365760" cy="365760"/>
          </a:xfrm>
          <a:prstGeom prst="ellipse">
            <a:avLst/>
          </a:prstGeom>
          <a:solidFill>
            <a:srgbClr val="2E7D8A"/>
          </a:solidFill>
          <a:ln/>
        </p:spPr>
        <p:txBody>
          <a:bodyPr/>
          <a:lstStyle/>
          <a:p>
            <a:endParaRPr lang="en-US"/>
          </a:p>
        </p:txBody>
      </p:sp>
      <p:sp>
        <p:nvSpPr>
          <p:cNvPr id="30" name="Text 26"/>
          <p:cNvSpPr txBox="1"/>
          <p:nvPr/>
        </p:nvSpPr>
        <p:spPr>
          <a:xfrm>
            <a:off x="9116568" y="4059936"/>
            <a:ext cx="2542032" cy="457200"/>
          </a:xfrm>
          <a:prstGeom prst="rect">
            <a:avLst/>
          </a:prstGeom>
          <a:noFill/>
          <a:ln/>
        </p:spPr>
        <p:txBody>
          <a:bodyPr wrap="square" lIns="0" tIns="0" rIns="0" bIns="0" rtlCol="0" anchor="ctr"/>
          <a:lstStyle/>
          <a:p>
            <a:pPr marL="0" indent="0">
              <a:buNone/>
            </a:pPr>
            <a:r>
              <a:rPr lang="en-US" sz="1600" b="1" dirty="0">
                <a:solidFill>
                  <a:srgbClr val="1B3A5B"/>
                </a:solidFill>
                <a:latin typeface="Cambria" pitchFamily="34" charset="0"/>
                <a:ea typeface="Cambria" pitchFamily="34" charset="-122"/>
                <a:cs typeface="Cambria" pitchFamily="34" charset="-120"/>
              </a:rPr>
              <a:t>Your people</a:t>
            </a:r>
            <a:endParaRPr lang="en-US" sz="1600" dirty="0"/>
          </a:p>
        </p:txBody>
      </p:sp>
      <p:sp>
        <p:nvSpPr>
          <p:cNvPr id="31" name="Text 27"/>
          <p:cNvSpPr txBox="1"/>
          <p:nvPr/>
        </p:nvSpPr>
        <p:spPr>
          <a:xfrm>
            <a:off x="8613648" y="4572000"/>
            <a:ext cx="2953512" cy="914400"/>
          </a:xfrm>
          <a:prstGeom prst="rect">
            <a:avLst/>
          </a:prstGeom>
          <a:noFill/>
          <a:ln/>
        </p:spPr>
        <p:txBody>
          <a:bodyPr wrap="square" lIns="0" tIns="0" rIns="0" bIns="0" rtlCol="0" anchor="ctr"/>
          <a:lstStyle/>
          <a:p>
            <a:pPr marL="0" indent="0">
              <a:lnSpc>
                <a:spcPct val="103000"/>
              </a:lnSpc>
              <a:buNone/>
            </a:pPr>
            <a:r>
              <a:rPr lang="en-US" sz="1250" dirty="0">
                <a:solidFill>
                  <a:srgbClr val="1F2933"/>
                </a:solidFill>
                <a:latin typeface="Calibri" pitchFamily="34" charset="0"/>
                <a:ea typeface="Calibri" pitchFamily="34" charset="-122"/>
                <a:cs typeface="Calibri" pitchFamily="34" charset="-120"/>
              </a:rPr>
              <a:t>Firefighting burns out your best schedulers and operators.</a:t>
            </a:r>
            <a:endParaRPr lang="en-US" sz="1250" dirty="0"/>
          </a:p>
        </p:txBody>
      </p:sp>
      <p:sp>
        <p:nvSpPr>
          <p:cNvPr id="32" name="Text 28"/>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PROOF</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Where the money leaks out</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1005840" y="5029200"/>
            <a:ext cx="10241280" cy="0"/>
          </a:xfrm>
          <a:prstGeom prst="line">
            <a:avLst/>
          </a:prstGeom>
          <a:noFill/>
          <a:ln w="12700">
            <a:solidFill>
              <a:srgbClr val="D5DEE3"/>
            </a:solidFill>
            <a:prstDash val="solid"/>
          </a:ln>
        </p:spPr>
        <p:txBody>
          <a:bodyPr/>
          <a:lstStyle/>
          <a:p>
            <a:endParaRPr lang="en-US"/>
          </a:p>
        </p:txBody>
      </p:sp>
      <p:sp>
        <p:nvSpPr>
          <p:cNvPr id="9" name="Shape 5"/>
          <p:cNvSpPr/>
          <p:nvPr/>
        </p:nvSpPr>
        <p:spPr>
          <a:xfrm>
            <a:off x="1188720" y="2521131"/>
            <a:ext cx="914400" cy="2508069"/>
          </a:xfrm>
          <a:prstGeom prst="roundRect">
            <a:avLst>
              <a:gd name="adj" fmla="val 3000"/>
            </a:avLst>
          </a:prstGeom>
          <a:solidFill>
            <a:srgbClr val="2E7D8A"/>
          </a:solidFill>
          <a:ln/>
        </p:spPr>
        <p:txBody>
          <a:bodyPr/>
          <a:lstStyle/>
          <a:p>
            <a:endParaRPr lang="en-US"/>
          </a:p>
        </p:txBody>
      </p:sp>
      <p:sp>
        <p:nvSpPr>
          <p:cNvPr id="10" name="Text 6"/>
          <p:cNvSpPr txBox="1"/>
          <p:nvPr/>
        </p:nvSpPr>
        <p:spPr>
          <a:xfrm>
            <a:off x="1051560" y="2228523"/>
            <a:ext cx="1188720" cy="274320"/>
          </a:xfrm>
          <a:prstGeom prst="rect">
            <a:avLst/>
          </a:prstGeom>
          <a:noFill/>
          <a:ln/>
        </p:spPr>
        <p:txBody>
          <a:bodyPr wrap="square" lIns="0" tIns="0" rIns="0" bIns="0" rtlCol="0" anchor="ctr"/>
          <a:lstStyle/>
          <a:p>
            <a:pPr marL="0" indent="0" algn="ctr">
              <a:buNone/>
            </a:pPr>
            <a:r>
              <a:rPr lang="en-US" sz="1500" b="1" dirty="0">
                <a:solidFill>
                  <a:srgbClr val="1B3A5B"/>
                </a:solidFill>
                <a:latin typeface="Cambria" pitchFamily="34" charset="0"/>
                <a:ea typeface="Cambria" pitchFamily="34" charset="-122"/>
                <a:cs typeface="Cambria" pitchFamily="34" charset="-120"/>
              </a:rPr>
              <a:t>32%</a:t>
            </a:r>
            <a:endParaRPr lang="en-US" sz="1500" dirty="0"/>
          </a:p>
        </p:txBody>
      </p:sp>
      <p:sp>
        <p:nvSpPr>
          <p:cNvPr id="11" name="Text 7"/>
          <p:cNvSpPr txBox="1"/>
          <p:nvPr/>
        </p:nvSpPr>
        <p:spPr>
          <a:xfrm>
            <a:off x="1005840" y="5102352"/>
            <a:ext cx="1280160" cy="548640"/>
          </a:xfrm>
          <a:prstGeom prst="rect">
            <a:avLst/>
          </a:prstGeom>
          <a:noFill/>
          <a:ln/>
        </p:spPr>
        <p:txBody>
          <a:bodyPr wrap="square" lIns="0" tIns="0" rIns="0" bIns="0" rtlCol="0" anchor="ctr"/>
          <a:lstStyle/>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Quoted</a:t>
            </a:r>
            <a:endParaRPr lang="en-US" sz="1050" dirty="0"/>
          </a:p>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margin</a:t>
            </a:r>
            <a:endParaRPr lang="en-US" sz="1050" dirty="0"/>
          </a:p>
        </p:txBody>
      </p:sp>
      <p:sp>
        <p:nvSpPr>
          <p:cNvPr id="12" name="Shape 8"/>
          <p:cNvSpPr/>
          <p:nvPr/>
        </p:nvSpPr>
        <p:spPr>
          <a:xfrm>
            <a:off x="2713025" y="2521131"/>
            <a:ext cx="914400" cy="470263"/>
          </a:xfrm>
          <a:prstGeom prst="roundRect">
            <a:avLst>
              <a:gd name="adj" fmla="val 5833"/>
            </a:avLst>
          </a:prstGeom>
          <a:solidFill>
            <a:srgbClr val="E0A03B"/>
          </a:solidFill>
          <a:ln/>
        </p:spPr>
        <p:txBody>
          <a:bodyPr/>
          <a:lstStyle/>
          <a:p>
            <a:endParaRPr lang="en-US"/>
          </a:p>
        </p:txBody>
      </p:sp>
      <p:sp>
        <p:nvSpPr>
          <p:cNvPr id="13" name="Text 9"/>
          <p:cNvSpPr txBox="1"/>
          <p:nvPr/>
        </p:nvSpPr>
        <p:spPr>
          <a:xfrm>
            <a:off x="2575865" y="2228523"/>
            <a:ext cx="1188720" cy="274320"/>
          </a:xfrm>
          <a:prstGeom prst="rect">
            <a:avLst/>
          </a:prstGeom>
          <a:noFill/>
          <a:ln/>
        </p:spPr>
        <p:txBody>
          <a:bodyPr wrap="square" lIns="0" tIns="0" rIns="0" bIns="0" rtlCol="0" anchor="ctr"/>
          <a:lstStyle/>
          <a:p>
            <a:pPr marL="0" indent="0" algn="ctr">
              <a:buNone/>
            </a:pPr>
            <a:r>
              <a:rPr lang="en-US" sz="1300" b="1" dirty="0">
                <a:solidFill>
                  <a:srgbClr val="B26B1E"/>
                </a:solidFill>
                <a:latin typeface="Cambria" pitchFamily="34" charset="0"/>
                <a:ea typeface="Cambria" pitchFamily="34" charset="-122"/>
                <a:cs typeface="Cambria" pitchFamily="34" charset="-120"/>
              </a:rPr>
              <a:t>-6</a:t>
            </a:r>
            <a:endParaRPr lang="en-US" sz="1300" dirty="0"/>
          </a:p>
        </p:txBody>
      </p:sp>
      <p:sp>
        <p:nvSpPr>
          <p:cNvPr id="14" name="Text 10"/>
          <p:cNvSpPr txBox="1"/>
          <p:nvPr/>
        </p:nvSpPr>
        <p:spPr>
          <a:xfrm>
            <a:off x="2530145" y="5102352"/>
            <a:ext cx="1280160" cy="548640"/>
          </a:xfrm>
          <a:prstGeom prst="rect">
            <a:avLst/>
          </a:prstGeom>
          <a:noFill/>
          <a:ln/>
        </p:spPr>
        <p:txBody>
          <a:bodyPr wrap="square" lIns="0" tIns="0" rIns="0" bIns="0" rtlCol="0" anchor="ctr"/>
          <a:lstStyle/>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Expediting</a:t>
            </a:r>
            <a:endParaRPr lang="en-US" sz="1050" dirty="0"/>
          </a:p>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&amp; overtime</a:t>
            </a:r>
            <a:endParaRPr lang="en-US" sz="1050" dirty="0"/>
          </a:p>
        </p:txBody>
      </p:sp>
      <p:sp>
        <p:nvSpPr>
          <p:cNvPr id="15" name="Shape 11"/>
          <p:cNvSpPr/>
          <p:nvPr/>
        </p:nvSpPr>
        <p:spPr>
          <a:xfrm>
            <a:off x="4237330" y="2991394"/>
            <a:ext cx="914400" cy="235131"/>
          </a:xfrm>
          <a:prstGeom prst="roundRect">
            <a:avLst>
              <a:gd name="adj" fmla="val 11667"/>
            </a:avLst>
          </a:prstGeom>
          <a:solidFill>
            <a:srgbClr val="E0A03B"/>
          </a:solidFill>
          <a:ln/>
        </p:spPr>
        <p:txBody>
          <a:bodyPr/>
          <a:lstStyle/>
          <a:p>
            <a:endParaRPr lang="en-US"/>
          </a:p>
        </p:txBody>
      </p:sp>
      <p:sp>
        <p:nvSpPr>
          <p:cNvPr id="16" name="Text 12"/>
          <p:cNvSpPr txBox="1"/>
          <p:nvPr/>
        </p:nvSpPr>
        <p:spPr>
          <a:xfrm>
            <a:off x="4100170" y="2698786"/>
            <a:ext cx="1188720" cy="274320"/>
          </a:xfrm>
          <a:prstGeom prst="rect">
            <a:avLst/>
          </a:prstGeom>
          <a:noFill/>
          <a:ln/>
        </p:spPr>
        <p:txBody>
          <a:bodyPr wrap="square" lIns="0" tIns="0" rIns="0" bIns="0" rtlCol="0" anchor="ctr"/>
          <a:lstStyle/>
          <a:p>
            <a:pPr marL="0" indent="0" algn="ctr">
              <a:buNone/>
            </a:pPr>
            <a:r>
              <a:rPr lang="en-US" sz="1300" b="1" dirty="0">
                <a:solidFill>
                  <a:srgbClr val="B26B1E"/>
                </a:solidFill>
                <a:latin typeface="Cambria" pitchFamily="34" charset="0"/>
                <a:ea typeface="Cambria" pitchFamily="34" charset="-122"/>
                <a:cs typeface="Cambria" pitchFamily="34" charset="-120"/>
              </a:rPr>
              <a:t>-3</a:t>
            </a:r>
            <a:endParaRPr lang="en-US" sz="1300" dirty="0"/>
          </a:p>
        </p:txBody>
      </p:sp>
      <p:sp>
        <p:nvSpPr>
          <p:cNvPr id="17" name="Text 13"/>
          <p:cNvSpPr txBox="1"/>
          <p:nvPr/>
        </p:nvSpPr>
        <p:spPr>
          <a:xfrm>
            <a:off x="4054450" y="5102352"/>
            <a:ext cx="1280160" cy="548640"/>
          </a:xfrm>
          <a:prstGeom prst="rect">
            <a:avLst/>
          </a:prstGeom>
          <a:noFill/>
          <a:ln/>
        </p:spPr>
        <p:txBody>
          <a:bodyPr wrap="square" lIns="0" tIns="0" rIns="0" bIns="0" rtlCol="0" anchor="ctr"/>
          <a:lstStyle/>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Excess</a:t>
            </a:r>
            <a:endParaRPr lang="en-US" sz="1050" dirty="0"/>
          </a:p>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WIP</a:t>
            </a:r>
            <a:endParaRPr lang="en-US" sz="1050" dirty="0"/>
          </a:p>
        </p:txBody>
      </p:sp>
      <p:sp>
        <p:nvSpPr>
          <p:cNvPr id="18" name="Shape 14"/>
          <p:cNvSpPr/>
          <p:nvPr/>
        </p:nvSpPr>
        <p:spPr>
          <a:xfrm>
            <a:off x="5761634" y="3226526"/>
            <a:ext cx="914400" cy="313509"/>
          </a:xfrm>
          <a:prstGeom prst="roundRect">
            <a:avLst>
              <a:gd name="adj" fmla="val 8750"/>
            </a:avLst>
          </a:prstGeom>
          <a:solidFill>
            <a:srgbClr val="E0A03B"/>
          </a:solidFill>
          <a:ln/>
        </p:spPr>
        <p:txBody>
          <a:bodyPr/>
          <a:lstStyle/>
          <a:p>
            <a:endParaRPr lang="en-US"/>
          </a:p>
        </p:txBody>
      </p:sp>
      <p:sp>
        <p:nvSpPr>
          <p:cNvPr id="19" name="Text 15"/>
          <p:cNvSpPr txBox="1"/>
          <p:nvPr/>
        </p:nvSpPr>
        <p:spPr>
          <a:xfrm>
            <a:off x="5624474" y="2933918"/>
            <a:ext cx="1188720" cy="274320"/>
          </a:xfrm>
          <a:prstGeom prst="rect">
            <a:avLst/>
          </a:prstGeom>
          <a:noFill/>
          <a:ln/>
        </p:spPr>
        <p:txBody>
          <a:bodyPr wrap="square" lIns="0" tIns="0" rIns="0" bIns="0" rtlCol="0" anchor="ctr"/>
          <a:lstStyle/>
          <a:p>
            <a:pPr marL="0" indent="0" algn="ctr">
              <a:buNone/>
            </a:pPr>
            <a:r>
              <a:rPr lang="en-US" sz="1300" b="1" dirty="0">
                <a:solidFill>
                  <a:srgbClr val="B26B1E"/>
                </a:solidFill>
                <a:latin typeface="Cambria" pitchFamily="34" charset="0"/>
                <a:ea typeface="Cambria" pitchFamily="34" charset="-122"/>
                <a:cs typeface="Cambria" pitchFamily="34" charset="-120"/>
              </a:rPr>
              <a:t>-4</a:t>
            </a:r>
            <a:endParaRPr lang="en-US" sz="1300" dirty="0"/>
          </a:p>
        </p:txBody>
      </p:sp>
      <p:sp>
        <p:nvSpPr>
          <p:cNvPr id="20" name="Text 16"/>
          <p:cNvSpPr txBox="1"/>
          <p:nvPr/>
        </p:nvSpPr>
        <p:spPr>
          <a:xfrm>
            <a:off x="5578754" y="5102352"/>
            <a:ext cx="1280160" cy="548640"/>
          </a:xfrm>
          <a:prstGeom prst="rect">
            <a:avLst/>
          </a:prstGeom>
          <a:noFill/>
          <a:ln/>
        </p:spPr>
        <p:txBody>
          <a:bodyPr wrap="square" lIns="0" tIns="0" rIns="0" bIns="0" rtlCol="0" anchor="ctr"/>
          <a:lstStyle/>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Rework</a:t>
            </a:r>
            <a:endParaRPr lang="en-US" sz="1050" dirty="0"/>
          </a:p>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&amp; scrap</a:t>
            </a:r>
            <a:endParaRPr lang="en-US" sz="1050" dirty="0"/>
          </a:p>
        </p:txBody>
      </p:sp>
      <p:sp>
        <p:nvSpPr>
          <p:cNvPr id="21" name="Shape 17"/>
          <p:cNvSpPr/>
          <p:nvPr/>
        </p:nvSpPr>
        <p:spPr>
          <a:xfrm>
            <a:off x="7285939" y="3540034"/>
            <a:ext cx="914400" cy="235131"/>
          </a:xfrm>
          <a:prstGeom prst="roundRect">
            <a:avLst>
              <a:gd name="adj" fmla="val 11667"/>
            </a:avLst>
          </a:prstGeom>
          <a:solidFill>
            <a:srgbClr val="E0A03B"/>
          </a:solidFill>
          <a:ln/>
        </p:spPr>
        <p:txBody>
          <a:bodyPr/>
          <a:lstStyle/>
          <a:p>
            <a:endParaRPr lang="en-US"/>
          </a:p>
        </p:txBody>
      </p:sp>
      <p:sp>
        <p:nvSpPr>
          <p:cNvPr id="22" name="Text 18"/>
          <p:cNvSpPr txBox="1"/>
          <p:nvPr/>
        </p:nvSpPr>
        <p:spPr>
          <a:xfrm>
            <a:off x="7148779" y="3247426"/>
            <a:ext cx="1188720" cy="274320"/>
          </a:xfrm>
          <a:prstGeom prst="rect">
            <a:avLst/>
          </a:prstGeom>
          <a:noFill/>
          <a:ln/>
        </p:spPr>
        <p:txBody>
          <a:bodyPr wrap="square" lIns="0" tIns="0" rIns="0" bIns="0" rtlCol="0" anchor="ctr"/>
          <a:lstStyle/>
          <a:p>
            <a:pPr marL="0" indent="0" algn="ctr">
              <a:buNone/>
            </a:pPr>
            <a:r>
              <a:rPr lang="en-US" sz="1300" b="1" dirty="0">
                <a:solidFill>
                  <a:srgbClr val="B26B1E"/>
                </a:solidFill>
                <a:latin typeface="Cambria" pitchFamily="34" charset="0"/>
                <a:ea typeface="Cambria" pitchFamily="34" charset="-122"/>
                <a:cs typeface="Cambria" pitchFamily="34" charset="-120"/>
              </a:rPr>
              <a:t>-3</a:t>
            </a:r>
            <a:endParaRPr lang="en-US" sz="1300" dirty="0"/>
          </a:p>
        </p:txBody>
      </p:sp>
      <p:sp>
        <p:nvSpPr>
          <p:cNvPr id="23" name="Text 19"/>
          <p:cNvSpPr txBox="1"/>
          <p:nvPr/>
        </p:nvSpPr>
        <p:spPr>
          <a:xfrm>
            <a:off x="7103059" y="5102352"/>
            <a:ext cx="1280160" cy="548640"/>
          </a:xfrm>
          <a:prstGeom prst="rect">
            <a:avLst/>
          </a:prstGeom>
          <a:noFill/>
          <a:ln/>
        </p:spPr>
        <p:txBody>
          <a:bodyPr wrap="square" lIns="0" tIns="0" rIns="0" bIns="0" rtlCol="0" anchor="ctr"/>
          <a:lstStyle/>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Late</a:t>
            </a:r>
            <a:endParaRPr lang="en-US" sz="1050" dirty="0"/>
          </a:p>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penalties</a:t>
            </a:r>
            <a:endParaRPr lang="en-US" sz="1050" dirty="0"/>
          </a:p>
        </p:txBody>
      </p:sp>
      <p:sp>
        <p:nvSpPr>
          <p:cNvPr id="24" name="Shape 20"/>
          <p:cNvSpPr/>
          <p:nvPr/>
        </p:nvSpPr>
        <p:spPr>
          <a:xfrm>
            <a:off x="8810244" y="3775166"/>
            <a:ext cx="914400" cy="313509"/>
          </a:xfrm>
          <a:prstGeom prst="roundRect">
            <a:avLst>
              <a:gd name="adj" fmla="val 8750"/>
            </a:avLst>
          </a:prstGeom>
          <a:solidFill>
            <a:srgbClr val="E0A03B"/>
          </a:solidFill>
          <a:ln/>
        </p:spPr>
        <p:txBody>
          <a:bodyPr/>
          <a:lstStyle/>
          <a:p>
            <a:endParaRPr lang="en-US"/>
          </a:p>
        </p:txBody>
      </p:sp>
      <p:sp>
        <p:nvSpPr>
          <p:cNvPr id="25" name="Text 21"/>
          <p:cNvSpPr txBox="1"/>
          <p:nvPr/>
        </p:nvSpPr>
        <p:spPr>
          <a:xfrm>
            <a:off x="8673084" y="3482558"/>
            <a:ext cx="1188720" cy="274320"/>
          </a:xfrm>
          <a:prstGeom prst="rect">
            <a:avLst/>
          </a:prstGeom>
          <a:noFill/>
          <a:ln/>
        </p:spPr>
        <p:txBody>
          <a:bodyPr wrap="square" lIns="0" tIns="0" rIns="0" bIns="0" rtlCol="0" anchor="ctr"/>
          <a:lstStyle/>
          <a:p>
            <a:pPr marL="0" indent="0" algn="ctr">
              <a:buNone/>
            </a:pPr>
            <a:r>
              <a:rPr lang="en-US" sz="1300" b="1" dirty="0">
                <a:solidFill>
                  <a:srgbClr val="B26B1E"/>
                </a:solidFill>
                <a:latin typeface="Cambria" pitchFamily="34" charset="0"/>
                <a:ea typeface="Cambria" pitchFamily="34" charset="-122"/>
                <a:cs typeface="Cambria" pitchFamily="34" charset="-120"/>
              </a:rPr>
              <a:t>-4</a:t>
            </a:r>
            <a:endParaRPr lang="en-US" sz="1300" dirty="0"/>
          </a:p>
        </p:txBody>
      </p:sp>
      <p:sp>
        <p:nvSpPr>
          <p:cNvPr id="26" name="Text 22"/>
          <p:cNvSpPr txBox="1"/>
          <p:nvPr/>
        </p:nvSpPr>
        <p:spPr>
          <a:xfrm>
            <a:off x="8627364" y="5102352"/>
            <a:ext cx="1280160" cy="548640"/>
          </a:xfrm>
          <a:prstGeom prst="rect">
            <a:avLst/>
          </a:prstGeom>
          <a:noFill/>
          <a:ln/>
        </p:spPr>
        <p:txBody>
          <a:bodyPr wrap="square" lIns="0" tIns="0" rIns="0" bIns="0" rtlCol="0" anchor="ctr"/>
          <a:lstStyle/>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Lost</a:t>
            </a:r>
            <a:endParaRPr lang="en-US" sz="1050" dirty="0"/>
          </a:p>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capacity</a:t>
            </a:r>
            <a:endParaRPr lang="en-US" sz="1050" dirty="0"/>
          </a:p>
        </p:txBody>
      </p:sp>
      <p:sp>
        <p:nvSpPr>
          <p:cNvPr id="27" name="Shape 23"/>
          <p:cNvSpPr/>
          <p:nvPr/>
        </p:nvSpPr>
        <p:spPr>
          <a:xfrm>
            <a:off x="10334549" y="4088674"/>
            <a:ext cx="914400" cy="940526"/>
          </a:xfrm>
          <a:prstGeom prst="roundRect">
            <a:avLst>
              <a:gd name="adj" fmla="val 3000"/>
            </a:avLst>
          </a:prstGeom>
          <a:solidFill>
            <a:srgbClr val="1B3A5B"/>
          </a:solidFill>
          <a:ln/>
        </p:spPr>
        <p:txBody>
          <a:bodyPr/>
          <a:lstStyle/>
          <a:p>
            <a:endParaRPr lang="en-US"/>
          </a:p>
        </p:txBody>
      </p:sp>
      <p:sp>
        <p:nvSpPr>
          <p:cNvPr id="28" name="Text 24"/>
          <p:cNvSpPr txBox="1"/>
          <p:nvPr/>
        </p:nvSpPr>
        <p:spPr>
          <a:xfrm>
            <a:off x="10197389" y="3796066"/>
            <a:ext cx="1188720" cy="274320"/>
          </a:xfrm>
          <a:prstGeom prst="rect">
            <a:avLst/>
          </a:prstGeom>
          <a:noFill/>
          <a:ln/>
        </p:spPr>
        <p:txBody>
          <a:bodyPr wrap="square" lIns="0" tIns="0" rIns="0" bIns="0" rtlCol="0" anchor="ctr"/>
          <a:lstStyle/>
          <a:p>
            <a:pPr marL="0" indent="0" algn="ctr">
              <a:buNone/>
            </a:pPr>
            <a:r>
              <a:rPr lang="en-US" sz="1500" b="1" dirty="0">
                <a:solidFill>
                  <a:srgbClr val="1B3A5B"/>
                </a:solidFill>
                <a:latin typeface="Cambria" pitchFamily="34" charset="0"/>
                <a:ea typeface="Cambria" pitchFamily="34" charset="-122"/>
                <a:cs typeface="Cambria" pitchFamily="34" charset="-120"/>
              </a:rPr>
              <a:t>12%</a:t>
            </a:r>
            <a:endParaRPr lang="en-US" sz="1500" dirty="0"/>
          </a:p>
        </p:txBody>
      </p:sp>
      <p:sp>
        <p:nvSpPr>
          <p:cNvPr id="29" name="Text 25"/>
          <p:cNvSpPr txBox="1"/>
          <p:nvPr/>
        </p:nvSpPr>
        <p:spPr>
          <a:xfrm>
            <a:off x="10151669" y="5102352"/>
            <a:ext cx="1280160" cy="548640"/>
          </a:xfrm>
          <a:prstGeom prst="rect">
            <a:avLst/>
          </a:prstGeom>
          <a:noFill/>
          <a:ln/>
        </p:spPr>
        <p:txBody>
          <a:bodyPr wrap="square" lIns="0" tIns="0" rIns="0" bIns="0" rtlCol="0" anchor="ctr"/>
          <a:lstStyle/>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Realized</a:t>
            </a:r>
            <a:endParaRPr lang="en-US" sz="1050" dirty="0"/>
          </a:p>
          <a:p>
            <a:pPr marL="0" indent="0" algn="ctr">
              <a:lnSpc>
                <a:spcPct val="95000"/>
              </a:lnSpc>
              <a:buNone/>
            </a:pPr>
            <a:r>
              <a:rPr lang="en-US" sz="1050" dirty="0">
                <a:solidFill>
                  <a:srgbClr val="6B7A88"/>
                </a:solidFill>
                <a:latin typeface="Calibri" pitchFamily="34" charset="0"/>
                <a:ea typeface="Calibri" pitchFamily="34" charset="-122"/>
                <a:cs typeface="Calibri" pitchFamily="34" charset="-120"/>
              </a:rPr>
              <a:t>margin</a:t>
            </a:r>
            <a:endParaRPr lang="en-US" sz="1050" dirty="0"/>
          </a:p>
        </p:txBody>
      </p:sp>
      <p:sp>
        <p:nvSpPr>
          <p:cNvPr id="30" name="Text 26"/>
          <p:cNvSpPr txBox="1"/>
          <p:nvPr/>
        </p:nvSpPr>
        <p:spPr>
          <a:xfrm>
            <a:off x="1188720" y="5760720"/>
            <a:ext cx="9966960" cy="548640"/>
          </a:xfrm>
          <a:prstGeom prst="rect">
            <a:avLst/>
          </a:prstGeom>
          <a:noFill/>
          <a:ln/>
        </p:spPr>
        <p:txBody>
          <a:bodyPr wrap="square" lIns="0" tIns="0" rIns="0" bIns="0" rtlCol="0" anchor="ctr"/>
          <a:lstStyle/>
          <a:p>
            <a:pPr marL="0" indent="0">
              <a:buNone/>
            </a:pPr>
            <a:r>
              <a:rPr lang="en-US" sz="1300" b="1" i="1" dirty="0">
                <a:solidFill>
                  <a:srgbClr val="2E7D8A"/>
                </a:solidFill>
                <a:latin typeface="Calibri" pitchFamily="34" charset="0"/>
                <a:ea typeface="Calibri" pitchFamily="34" charset="-122"/>
                <a:cs typeface="Calibri" pitchFamily="34" charset="-120"/>
              </a:rPr>
              <a:t>Illustrative:  </a:t>
            </a:r>
            <a:r>
              <a:rPr lang="en-US" sz="1350" dirty="0">
                <a:solidFill>
                  <a:srgbClr val="1F2933"/>
                </a:solidFill>
                <a:latin typeface="Calibri" pitchFamily="34" charset="0"/>
                <a:ea typeface="Calibri" pitchFamily="34" charset="-122"/>
                <a:cs typeface="Calibri" pitchFamily="34" charset="-120"/>
              </a:rPr>
              <a:t>a job quoted at 32% realizes 12%. Each cut hides in a different report, so no one adds them up.</a:t>
            </a:r>
            <a:endParaRPr lang="en-US" sz="1300" dirty="0"/>
          </a:p>
        </p:txBody>
      </p:sp>
      <p:sp>
        <p:nvSpPr>
          <p:cNvPr id="31" name="Text 27"/>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PROOF</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The cash you can't see</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Text 4"/>
          <p:cNvSpPr txBox="1"/>
          <p:nvPr/>
        </p:nvSpPr>
        <p:spPr>
          <a:xfrm>
            <a:off x="731520" y="1691640"/>
            <a:ext cx="10607040" cy="1051560"/>
          </a:xfrm>
          <a:prstGeom prst="rect">
            <a:avLst/>
          </a:prstGeom>
          <a:noFill/>
          <a:ln/>
        </p:spPr>
        <p:txBody>
          <a:bodyPr wrap="square" lIns="0" tIns="0" rIns="0" bIns="0" rtlCol="0" anchor="ctr"/>
          <a:lstStyle/>
          <a:p>
            <a:pPr marL="0" indent="0">
              <a:lnSpc>
                <a:spcPct val="112000"/>
              </a:lnSpc>
              <a:buNone/>
            </a:pPr>
            <a:r>
              <a:rPr lang="en-US" sz="1450" dirty="0">
                <a:solidFill>
                  <a:srgbClr val="1F2933"/>
                </a:solidFill>
                <a:latin typeface="Calibri" pitchFamily="34" charset="0"/>
                <a:ea typeface="Calibri" pitchFamily="34" charset="-122"/>
                <a:cs typeface="Calibri" pitchFamily="34" charset="-120"/>
              </a:rPr>
              <a:t>Your cash is locked from the day you buy material until the customer pays. Long lead times and piles of WIP stretch that window, and every extra day is cash you're financing. Tighter scheduling shrinks it, so the same revenue comes back as cash sooner.</a:t>
            </a:r>
            <a:endParaRPr lang="en-US" sz="1450" dirty="0"/>
          </a:p>
        </p:txBody>
      </p:sp>
      <p:sp>
        <p:nvSpPr>
          <p:cNvPr id="9" name="Text 5"/>
          <p:cNvSpPr txBox="1"/>
          <p:nvPr/>
        </p:nvSpPr>
        <p:spPr>
          <a:xfrm>
            <a:off x="731520" y="3227832"/>
            <a:ext cx="2103120" cy="457200"/>
          </a:xfrm>
          <a:prstGeom prst="rect">
            <a:avLst/>
          </a:prstGeom>
          <a:noFill/>
          <a:ln/>
        </p:spPr>
        <p:txBody>
          <a:bodyPr wrap="square" lIns="0" tIns="0" rIns="0" bIns="0" rtlCol="0" anchor="ctr"/>
          <a:lstStyle/>
          <a:p>
            <a:pPr marL="0" indent="0">
              <a:buNone/>
            </a:pPr>
            <a:r>
              <a:rPr lang="en-US" sz="1400" b="1" dirty="0">
                <a:solidFill>
                  <a:srgbClr val="1B3A5B"/>
                </a:solidFill>
                <a:latin typeface="Cambria" pitchFamily="34" charset="0"/>
                <a:ea typeface="Cambria" pitchFamily="34" charset="-122"/>
                <a:cs typeface="Cambria" pitchFamily="34" charset="-120"/>
              </a:rPr>
              <a:t>Today</a:t>
            </a:r>
            <a:endParaRPr lang="en-US" sz="1400" dirty="0"/>
          </a:p>
        </p:txBody>
      </p:sp>
      <p:sp>
        <p:nvSpPr>
          <p:cNvPr id="10" name="Shape 6"/>
          <p:cNvSpPr/>
          <p:nvPr/>
        </p:nvSpPr>
        <p:spPr>
          <a:xfrm>
            <a:off x="2926080" y="3246120"/>
            <a:ext cx="1463040" cy="457200"/>
          </a:xfrm>
          <a:prstGeom prst="rect">
            <a:avLst/>
          </a:prstGeom>
          <a:solidFill>
            <a:srgbClr val="2E7D8A"/>
          </a:solidFill>
          <a:ln w="12700">
            <a:solidFill>
              <a:srgbClr val="FFFFFF"/>
            </a:solidFill>
            <a:prstDash val="solid"/>
          </a:ln>
        </p:spPr>
        <p:txBody>
          <a:bodyPr/>
          <a:lstStyle/>
          <a:p>
            <a:endParaRPr lang="en-US"/>
          </a:p>
        </p:txBody>
      </p:sp>
      <p:sp>
        <p:nvSpPr>
          <p:cNvPr id="11" name="Text 7"/>
          <p:cNvSpPr txBox="1"/>
          <p:nvPr/>
        </p:nvSpPr>
        <p:spPr>
          <a:xfrm>
            <a:off x="2926080" y="3246120"/>
            <a:ext cx="1463040" cy="457200"/>
          </a:xfrm>
          <a:prstGeom prst="rect">
            <a:avLst/>
          </a:prstGeom>
          <a:noFill/>
          <a:ln/>
        </p:spPr>
        <p:txBody>
          <a:bodyPr wrap="square" lIns="0" tIns="0" rIns="0" bIns="0" rtlCol="0" anchor="ctr"/>
          <a:lstStyle/>
          <a:p>
            <a:pPr marL="0" indent="0" algn="ctr">
              <a:buNone/>
            </a:pPr>
            <a:r>
              <a:rPr lang="en-US" sz="1050" dirty="0">
                <a:solidFill>
                  <a:srgbClr val="FFFFFF"/>
                </a:solidFill>
                <a:latin typeface="Calibri" pitchFamily="34" charset="0"/>
                <a:ea typeface="Calibri" pitchFamily="34" charset="-122"/>
                <a:cs typeface="Calibri" pitchFamily="34" charset="-120"/>
              </a:rPr>
              <a:t>Materials</a:t>
            </a:r>
            <a:endParaRPr lang="en-US" sz="1050" dirty="0"/>
          </a:p>
        </p:txBody>
      </p:sp>
      <p:sp>
        <p:nvSpPr>
          <p:cNvPr id="12" name="Shape 8"/>
          <p:cNvSpPr/>
          <p:nvPr/>
        </p:nvSpPr>
        <p:spPr>
          <a:xfrm>
            <a:off x="4389120" y="3246120"/>
            <a:ext cx="3840480" cy="457200"/>
          </a:xfrm>
          <a:prstGeom prst="rect">
            <a:avLst/>
          </a:prstGeom>
          <a:solidFill>
            <a:srgbClr val="1B3A5B"/>
          </a:solidFill>
          <a:ln w="12700">
            <a:solidFill>
              <a:srgbClr val="FFFFFF"/>
            </a:solidFill>
            <a:prstDash val="solid"/>
          </a:ln>
        </p:spPr>
        <p:txBody>
          <a:bodyPr/>
          <a:lstStyle/>
          <a:p>
            <a:endParaRPr lang="en-US"/>
          </a:p>
        </p:txBody>
      </p:sp>
      <p:sp>
        <p:nvSpPr>
          <p:cNvPr id="13" name="Text 9"/>
          <p:cNvSpPr txBox="1"/>
          <p:nvPr/>
        </p:nvSpPr>
        <p:spPr>
          <a:xfrm>
            <a:off x="4389120" y="3246120"/>
            <a:ext cx="3840480" cy="457200"/>
          </a:xfrm>
          <a:prstGeom prst="rect">
            <a:avLst/>
          </a:prstGeom>
          <a:noFill/>
          <a:ln/>
        </p:spPr>
        <p:txBody>
          <a:bodyPr wrap="square" lIns="0" tIns="0" rIns="0" bIns="0" rtlCol="0" anchor="ctr"/>
          <a:lstStyle/>
          <a:p>
            <a:pPr marL="0" indent="0" algn="ctr">
              <a:buNone/>
            </a:pPr>
            <a:r>
              <a:rPr lang="en-US" sz="1050" dirty="0">
                <a:solidFill>
                  <a:srgbClr val="FFFFFF"/>
                </a:solidFill>
                <a:latin typeface="Calibri" pitchFamily="34" charset="0"/>
                <a:ea typeface="Calibri" pitchFamily="34" charset="-122"/>
                <a:cs typeface="Calibri" pitchFamily="34" charset="-120"/>
              </a:rPr>
              <a:t>Production / WIP</a:t>
            </a:r>
            <a:endParaRPr lang="en-US" sz="1050" dirty="0"/>
          </a:p>
        </p:txBody>
      </p:sp>
      <p:sp>
        <p:nvSpPr>
          <p:cNvPr id="14" name="Shape 10"/>
          <p:cNvSpPr/>
          <p:nvPr/>
        </p:nvSpPr>
        <p:spPr>
          <a:xfrm>
            <a:off x="8229600" y="3246120"/>
            <a:ext cx="1463040" cy="457200"/>
          </a:xfrm>
          <a:prstGeom prst="rect">
            <a:avLst/>
          </a:prstGeom>
          <a:solidFill>
            <a:srgbClr val="9AA5AD"/>
          </a:solidFill>
          <a:ln w="12700">
            <a:solidFill>
              <a:srgbClr val="FFFFFF"/>
            </a:solidFill>
            <a:prstDash val="solid"/>
          </a:ln>
        </p:spPr>
        <p:txBody>
          <a:bodyPr/>
          <a:lstStyle/>
          <a:p>
            <a:endParaRPr lang="en-US"/>
          </a:p>
        </p:txBody>
      </p:sp>
      <p:sp>
        <p:nvSpPr>
          <p:cNvPr id="15" name="Text 11"/>
          <p:cNvSpPr txBox="1"/>
          <p:nvPr/>
        </p:nvSpPr>
        <p:spPr>
          <a:xfrm>
            <a:off x="8229600" y="3246120"/>
            <a:ext cx="1463040" cy="457200"/>
          </a:xfrm>
          <a:prstGeom prst="rect">
            <a:avLst/>
          </a:prstGeom>
          <a:noFill/>
          <a:ln/>
        </p:spPr>
        <p:txBody>
          <a:bodyPr wrap="square" lIns="0" tIns="0" rIns="0" bIns="0" rtlCol="0" anchor="ctr"/>
          <a:lstStyle/>
          <a:p>
            <a:pPr marL="0" indent="0" algn="ctr">
              <a:buNone/>
            </a:pPr>
            <a:r>
              <a:rPr lang="en-US" sz="1050" dirty="0">
                <a:solidFill>
                  <a:srgbClr val="FFFFFF"/>
                </a:solidFill>
                <a:latin typeface="Calibri" pitchFamily="34" charset="0"/>
                <a:ea typeface="Calibri" pitchFamily="34" charset="-122"/>
                <a:cs typeface="Calibri" pitchFamily="34" charset="-120"/>
              </a:rPr>
              <a:t>Wait to invoice</a:t>
            </a:r>
            <a:endParaRPr lang="en-US" sz="1050" dirty="0"/>
          </a:p>
        </p:txBody>
      </p:sp>
      <p:sp>
        <p:nvSpPr>
          <p:cNvPr id="16" name="Shape 12"/>
          <p:cNvSpPr/>
          <p:nvPr/>
        </p:nvSpPr>
        <p:spPr>
          <a:xfrm>
            <a:off x="9692640" y="3246120"/>
            <a:ext cx="1828800" cy="457200"/>
          </a:xfrm>
          <a:prstGeom prst="rect">
            <a:avLst/>
          </a:prstGeom>
          <a:solidFill>
            <a:srgbClr val="E0A03B"/>
          </a:solidFill>
          <a:ln w="12700">
            <a:solidFill>
              <a:srgbClr val="FFFFFF"/>
            </a:solidFill>
            <a:prstDash val="solid"/>
          </a:ln>
        </p:spPr>
        <p:txBody>
          <a:bodyPr/>
          <a:lstStyle/>
          <a:p>
            <a:endParaRPr lang="en-US"/>
          </a:p>
        </p:txBody>
      </p:sp>
      <p:sp>
        <p:nvSpPr>
          <p:cNvPr id="17" name="Text 13"/>
          <p:cNvSpPr txBox="1"/>
          <p:nvPr/>
        </p:nvSpPr>
        <p:spPr>
          <a:xfrm>
            <a:off x="9692640" y="3246120"/>
            <a:ext cx="1828800" cy="457200"/>
          </a:xfrm>
          <a:prstGeom prst="rect">
            <a:avLst/>
          </a:prstGeom>
          <a:noFill/>
          <a:ln/>
        </p:spPr>
        <p:txBody>
          <a:bodyPr wrap="square" lIns="0" tIns="0" rIns="0" bIns="0" rtlCol="0" anchor="ctr"/>
          <a:lstStyle/>
          <a:p>
            <a:pPr marL="0" indent="0" algn="ctr">
              <a:buNone/>
            </a:pPr>
            <a:r>
              <a:rPr lang="en-US" sz="1050" dirty="0">
                <a:solidFill>
                  <a:srgbClr val="FFFFFF"/>
                </a:solidFill>
                <a:latin typeface="Calibri" pitchFamily="34" charset="0"/>
                <a:ea typeface="Calibri" pitchFamily="34" charset="-122"/>
                <a:cs typeface="Calibri" pitchFamily="34" charset="-120"/>
              </a:rPr>
              <a:t>A/R</a:t>
            </a:r>
            <a:endParaRPr lang="en-US" sz="1050" dirty="0"/>
          </a:p>
        </p:txBody>
      </p:sp>
      <p:sp>
        <p:nvSpPr>
          <p:cNvPr id="18" name="Text 14"/>
          <p:cNvSpPr txBox="1"/>
          <p:nvPr/>
        </p:nvSpPr>
        <p:spPr>
          <a:xfrm>
            <a:off x="731520" y="4187952"/>
            <a:ext cx="2103120" cy="457200"/>
          </a:xfrm>
          <a:prstGeom prst="rect">
            <a:avLst/>
          </a:prstGeom>
          <a:noFill/>
          <a:ln/>
        </p:spPr>
        <p:txBody>
          <a:bodyPr wrap="square" lIns="0" tIns="0" rIns="0" bIns="0" rtlCol="0" anchor="ctr"/>
          <a:lstStyle/>
          <a:p>
            <a:pPr marL="0" indent="0">
              <a:buNone/>
            </a:pPr>
            <a:r>
              <a:rPr lang="en-US" sz="1400" b="1" dirty="0">
                <a:solidFill>
                  <a:srgbClr val="1B3A5B"/>
                </a:solidFill>
                <a:latin typeface="Cambria" pitchFamily="34" charset="0"/>
                <a:ea typeface="Cambria" pitchFamily="34" charset="-122"/>
                <a:cs typeface="Cambria" pitchFamily="34" charset="-120"/>
              </a:rPr>
              <a:t>Tighter</a:t>
            </a:r>
            <a:endParaRPr lang="en-US" sz="1400" dirty="0"/>
          </a:p>
        </p:txBody>
      </p:sp>
      <p:sp>
        <p:nvSpPr>
          <p:cNvPr id="19" name="Shape 15"/>
          <p:cNvSpPr/>
          <p:nvPr/>
        </p:nvSpPr>
        <p:spPr>
          <a:xfrm>
            <a:off x="2926080" y="4206240"/>
            <a:ext cx="1280160" cy="457200"/>
          </a:xfrm>
          <a:prstGeom prst="rect">
            <a:avLst/>
          </a:prstGeom>
          <a:solidFill>
            <a:srgbClr val="2E7D8A"/>
          </a:solidFill>
          <a:ln w="12700">
            <a:solidFill>
              <a:srgbClr val="FFFFFF"/>
            </a:solidFill>
            <a:prstDash val="solid"/>
          </a:ln>
        </p:spPr>
        <p:txBody>
          <a:bodyPr/>
          <a:lstStyle/>
          <a:p>
            <a:endParaRPr lang="en-US"/>
          </a:p>
        </p:txBody>
      </p:sp>
      <p:sp>
        <p:nvSpPr>
          <p:cNvPr id="20" name="Text 16"/>
          <p:cNvSpPr txBox="1"/>
          <p:nvPr/>
        </p:nvSpPr>
        <p:spPr>
          <a:xfrm>
            <a:off x="2926080" y="4206240"/>
            <a:ext cx="1280160" cy="457200"/>
          </a:xfrm>
          <a:prstGeom prst="rect">
            <a:avLst/>
          </a:prstGeom>
          <a:noFill/>
          <a:ln/>
        </p:spPr>
        <p:txBody>
          <a:bodyPr wrap="square" lIns="0" tIns="0" rIns="0" bIns="0" rtlCol="0" anchor="ctr"/>
          <a:lstStyle/>
          <a:p>
            <a:pPr marL="0" indent="0" algn="ctr">
              <a:buNone/>
            </a:pPr>
            <a:r>
              <a:rPr lang="en-US" sz="1050" dirty="0">
                <a:solidFill>
                  <a:srgbClr val="FFFFFF"/>
                </a:solidFill>
                <a:latin typeface="Calibri" pitchFamily="34" charset="0"/>
                <a:ea typeface="Calibri" pitchFamily="34" charset="-122"/>
                <a:cs typeface="Calibri" pitchFamily="34" charset="-120"/>
              </a:rPr>
              <a:t>Materials</a:t>
            </a:r>
            <a:endParaRPr lang="en-US" sz="1050" dirty="0"/>
          </a:p>
        </p:txBody>
      </p:sp>
      <p:sp>
        <p:nvSpPr>
          <p:cNvPr id="21" name="Shape 17"/>
          <p:cNvSpPr/>
          <p:nvPr/>
        </p:nvSpPr>
        <p:spPr>
          <a:xfrm>
            <a:off x="4206240" y="4206240"/>
            <a:ext cx="2011680" cy="457200"/>
          </a:xfrm>
          <a:prstGeom prst="rect">
            <a:avLst/>
          </a:prstGeom>
          <a:solidFill>
            <a:srgbClr val="1B3A5B"/>
          </a:solidFill>
          <a:ln w="12700">
            <a:solidFill>
              <a:srgbClr val="FFFFFF"/>
            </a:solidFill>
            <a:prstDash val="solid"/>
          </a:ln>
        </p:spPr>
        <p:txBody>
          <a:bodyPr/>
          <a:lstStyle/>
          <a:p>
            <a:endParaRPr lang="en-US"/>
          </a:p>
        </p:txBody>
      </p:sp>
      <p:sp>
        <p:nvSpPr>
          <p:cNvPr id="22" name="Text 18"/>
          <p:cNvSpPr txBox="1"/>
          <p:nvPr/>
        </p:nvSpPr>
        <p:spPr>
          <a:xfrm>
            <a:off x="4206240" y="4206240"/>
            <a:ext cx="2011680" cy="457200"/>
          </a:xfrm>
          <a:prstGeom prst="rect">
            <a:avLst/>
          </a:prstGeom>
          <a:noFill/>
          <a:ln/>
        </p:spPr>
        <p:txBody>
          <a:bodyPr wrap="square" lIns="0" tIns="0" rIns="0" bIns="0" rtlCol="0" anchor="ctr"/>
          <a:lstStyle/>
          <a:p>
            <a:pPr marL="0" indent="0" algn="ctr">
              <a:buNone/>
            </a:pPr>
            <a:r>
              <a:rPr lang="en-US" sz="1050" dirty="0">
                <a:solidFill>
                  <a:srgbClr val="FFFFFF"/>
                </a:solidFill>
                <a:latin typeface="Calibri" pitchFamily="34" charset="0"/>
                <a:ea typeface="Calibri" pitchFamily="34" charset="-122"/>
                <a:cs typeface="Calibri" pitchFamily="34" charset="-120"/>
              </a:rPr>
              <a:t>Production / WIP</a:t>
            </a:r>
            <a:endParaRPr lang="en-US" sz="1050" dirty="0"/>
          </a:p>
        </p:txBody>
      </p:sp>
      <p:sp>
        <p:nvSpPr>
          <p:cNvPr id="23" name="Shape 19"/>
          <p:cNvSpPr/>
          <p:nvPr/>
        </p:nvSpPr>
        <p:spPr>
          <a:xfrm>
            <a:off x="6217920" y="4206240"/>
            <a:ext cx="640080" cy="457200"/>
          </a:xfrm>
          <a:prstGeom prst="rect">
            <a:avLst/>
          </a:prstGeom>
          <a:solidFill>
            <a:srgbClr val="9AA5AD"/>
          </a:solidFill>
          <a:ln w="12700">
            <a:solidFill>
              <a:srgbClr val="FFFFFF"/>
            </a:solidFill>
            <a:prstDash val="solid"/>
          </a:ln>
        </p:spPr>
        <p:txBody>
          <a:bodyPr/>
          <a:lstStyle/>
          <a:p>
            <a:endParaRPr lang="en-US"/>
          </a:p>
        </p:txBody>
      </p:sp>
      <p:sp>
        <p:nvSpPr>
          <p:cNvPr id="24" name="Shape 20"/>
          <p:cNvSpPr/>
          <p:nvPr/>
        </p:nvSpPr>
        <p:spPr>
          <a:xfrm>
            <a:off x="6858000" y="4206240"/>
            <a:ext cx="1554480" cy="457200"/>
          </a:xfrm>
          <a:prstGeom prst="rect">
            <a:avLst/>
          </a:prstGeom>
          <a:solidFill>
            <a:srgbClr val="E0A03B"/>
          </a:solidFill>
          <a:ln w="12700">
            <a:solidFill>
              <a:srgbClr val="FFFFFF"/>
            </a:solidFill>
            <a:prstDash val="solid"/>
          </a:ln>
        </p:spPr>
        <p:txBody>
          <a:bodyPr/>
          <a:lstStyle/>
          <a:p>
            <a:endParaRPr lang="en-US"/>
          </a:p>
        </p:txBody>
      </p:sp>
      <p:sp>
        <p:nvSpPr>
          <p:cNvPr id="25" name="Text 21"/>
          <p:cNvSpPr txBox="1"/>
          <p:nvPr/>
        </p:nvSpPr>
        <p:spPr>
          <a:xfrm>
            <a:off x="6858000" y="4206240"/>
            <a:ext cx="1554480" cy="457200"/>
          </a:xfrm>
          <a:prstGeom prst="rect">
            <a:avLst/>
          </a:prstGeom>
          <a:noFill/>
          <a:ln/>
        </p:spPr>
        <p:txBody>
          <a:bodyPr wrap="square" lIns="0" tIns="0" rIns="0" bIns="0" rtlCol="0" anchor="ctr"/>
          <a:lstStyle/>
          <a:p>
            <a:pPr marL="0" indent="0" algn="ctr">
              <a:buNone/>
            </a:pPr>
            <a:r>
              <a:rPr lang="en-US" sz="1050" dirty="0">
                <a:solidFill>
                  <a:srgbClr val="FFFFFF"/>
                </a:solidFill>
                <a:latin typeface="Calibri" pitchFamily="34" charset="0"/>
                <a:ea typeface="Calibri" pitchFamily="34" charset="-122"/>
                <a:cs typeface="Calibri" pitchFamily="34" charset="-120"/>
              </a:rPr>
              <a:t>A/R</a:t>
            </a:r>
            <a:endParaRPr lang="en-US" sz="1050" dirty="0"/>
          </a:p>
        </p:txBody>
      </p:sp>
      <p:sp>
        <p:nvSpPr>
          <p:cNvPr id="26" name="Shape 22"/>
          <p:cNvSpPr/>
          <p:nvPr/>
        </p:nvSpPr>
        <p:spPr>
          <a:xfrm>
            <a:off x="731520" y="5074920"/>
            <a:ext cx="5212080" cy="777240"/>
          </a:xfrm>
          <a:prstGeom prst="roundRect">
            <a:avLst>
              <a:gd name="adj" fmla="val 9412"/>
            </a:avLst>
          </a:prstGeom>
          <a:solidFill>
            <a:srgbClr val="1B3A5B"/>
          </a:solidFill>
          <a:ln/>
        </p:spPr>
        <p:txBody>
          <a:bodyPr/>
          <a:lstStyle/>
          <a:p>
            <a:endParaRPr lang="en-US"/>
          </a:p>
        </p:txBody>
      </p:sp>
      <p:sp>
        <p:nvSpPr>
          <p:cNvPr id="27" name="Text 23"/>
          <p:cNvSpPr txBox="1"/>
          <p:nvPr/>
        </p:nvSpPr>
        <p:spPr>
          <a:xfrm>
            <a:off x="1005840" y="5074920"/>
            <a:ext cx="4754880" cy="777240"/>
          </a:xfrm>
          <a:prstGeom prst="rect">
            <a:avLst/>
          </a:prstGeom>
          <a:noFill/>
          <a:ln/>
        </p:spPr>
        <p:txBody>
          <a:bodyPr wrap="square" lIns="0" tIns="0" rIns="0" bIns="0" rtlCol="0" anchor="ctr"/>
          <a:lstStyle/>
          <a:p>
            <a:pPr marL="0" indent="0">
              <a:buNone/>
            </a:pPr>
            <a:r>
              <a:rPr lang="en-US" sz="2000" b="1" dirty="0">
                <a:solidFill>
                  <a:srgbClr val="E0A03B"/>
                </a:solidFill>
                <a:latin typeface="Cambria" pitchFamily="34" charset="0"/>
                <a:ea typeface="Cambria" pitchFamily="34" charset="-122"/>
                <a:cs typeface="Cambria" pitchFamily="34" charset="-120"/>
              </a:rPr>
              <a:t>82%</a:t>
            </a:r>
            <a:r>
              <a:rPr lang="en-US" sz="1250" dirty="0">
                <a:solidFill>
                  <a:srgbClr val="FFFFFF"/>
                </a:solidFill>
                <a:latin typeface="Calibri" pitchFamily="34" charset="0"/>
                <a:ea typeface="Calibri" pitchFamily="34" charset="-122"/>
                <a:cs typeface="Calibri" pitchFamily="34" charset="-120"/>
              </a:rPr>
              <a:t>  of failed small firms cite cash flow, many were profitable.</a:t>
            </a:r>
            <a:endParaRPr lang="en-US" sz="2000" dirty="0"/>
          </a:p>
        </p:txBody>
      </p:sp>
      <p:sp>
        <p:nvSpPr>
          <p:cNvPr id="28" name="Shape 24"/>
          <p:cNvSpPr/>
          <p:nvPr/>
        </p:nvSpPr>
        <p:spPr>
          <a:xfrm>
            <a:off x="6217920" y="5074920"/>
            <a:ext cx="5230368" cy="777240"/>
          </a:xfrm>
          <a:prstGeom prst="roundRect">
            <a:avLst>
              <a:gd name="adj" fmla="val 9412"/>
            </a:avLst>
          </a:prstGeom>
          <a:solidFill>
            <a:srgbClr val="EEF3F6"/>
          </a:solidFill>
          <a:ln/>
        </p:spPr>
        <p:txBody>
          <a:bodyPr/>
          <a:lstStyle/>
          <a:p>
            <a:endParaRPr lang="en-US"/>
          </a:p>
        </p:txBody>
      </p:sp>
      <p:sp>
        <p:nvSpPr>
          <p:cNvPr id="29" name="Text 25"/>
          <p:cNvSpPr txBox="1"/>
          <p:nvPr/>
        </p:nvSpPr>
        <p:spPr>
          <a:xfrm>
            <a:off x="6492240" y="5074920"/>
            <a:ext cx="4754880" cy="777240"/>
          </a:xfrm>
          <a:prstGeom prst="rect">
            <a:avLst/>
          </a:prstGeom>
          <a:noFill/>
          <a:ln/>
        </p:spPr>
        <p:txBody>
          <a:bodyPr wrap="square" lIns="0" tIns="0" rIns="0" bIns="0" rtlCol="0" anchor="ctr"/>
          <a:lstStyle/>
          <a:p>
            <a:pPr marL="0" indent="0">
              <a:buNone/>
            </a:pPr>
            <a:r>
              <a:rPr lang="en-US" sz="1350" b="1" dirty="0">
                <a:solidFill>
                  <a:srgbClr val="1B3A5B"/>
                </a:solidFill>
                <a:latin typeface="Calibri" pitchFamily="34" charset="0"/>
                <a:ea typeface="Calibri" pitchFamily="34" charset="-122"/>
                <a:cs typeface="Calibri" pitchFamily="34" charset="-120"/>
              </a:rPr>
              <a:t>The payoff:  </a:t>
            </a:r>
            <a:r>
              <a:rPr lang="en-US" sz="1300" dirty="0">
                <a:solidFill>
                  <a:srgbClr val="1F2933"/>
                </a:solidFill>
                <a:latin typeface="Calibri" pitchFamily="34" charset="0"/>
                <a:ea typeface="Calibri" pitchFamily="34" charset="-122"/>
                <a:cs typeface="Calibri" pitchFamily="34" charset="-120"/>
              </a:rPr>
              <a:t>cut WIP up to 25%. Cash pulled off the floor, no loan.</a:t>
            </a:r>
            <a:endParaRPr lang="en-US" sz="1350" dirty="0"/>
          </a:p>
        </p:txBody>
      </p:sp>
      <p:sp>
        <p:nvSpPr>
          <p:cNvPr id="30" name="Text 26"/>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6324B"/>
        </a:solidFill>
        <a:effectLst/>
      </p:bgPr>
    </p:bg>
    <p:spTree>
      <p:nvGrpSpPr>
        <p:cNvPr id="1" name=""/>
        <p:cNvGrpSpPr/>
        <p:nvPr/>
      </p:nvGrpSpPr>
      <p:grpSpPr>
        <a:xfrm>
          <a:off x="0" y="0"/>
          <a:ext cx="0" cy="0"/>
          <a:chOff x="0" y="0"/>
          <a:chExt cx="0" cy="0"/>
        </a:xfrm>
      </p:grpSpPr>
      <p:sp>
        <p:nvSpPr>
          <p:cNvPr id="2" name="Text 0"/>
          <p:cNvSpPr txBox="1"/>
          <p:nvPr/>
        </p:nvSpPr>
        <p:spPr>
          <a:xfrm>
            <a:off x="731520" y="502920"/>
            <a:ext cx="10058400" cy="320040"/>
          </a:xfrm>
          <a:prstGeom prst="rect">
            <a:avLst/>
          </a:prstGeom>
          <a:noFill/>
          <a:ln/>
        </p:spPr>
        <p:txBody>
          <a:bodyPr wrap="square" lIns="0" tIns="0" rIns="0" bIns="0" rtlCol="0" anchor="ctr"/>
          <a:lstStyle/>
          <a:p>
            <a:pPr marL="0" indent="0">
              <a:buNone/>
            </a:pPr>
            <a:r>
              <a:rPr lang="en-US" sz="1300" b="1" kern="0" spc="300" dirty="0">
                <a:solidFill>
                  <a:srgbClr val="E0A03B"/>
                </a:solidFill>
                <a:latin typeface="Calibri" pitchFamily="34" charset="0"/>
                <a:ea typeface="Calibri" pitchFamily="34" charset="-122"/>
                <a:cs typeface="Calibri" pitchFamily="34" charset="-120"/>
              </a:rPr>
              <a:t>THE MONEY BRIDGE</a:t>
            </a:r>
            <a:endParaRPr lang="en-US" sz="1300" dirty="0"/>
          </a:p>
        </p:txBody>
      </p:sp>
      <p:sp>
        <p:nvSpPr>
          <p:cNvPr id="3" name="Text 1"/>
          <p:cNvSpPr txBox="1"/>
          <p:nvPr/>
        </p:nvSpPr>
        <p:spPr>
          <a:xfrm>
            <a:off x="731520" y="822960"/>
            <a:ext cx="10607040" cy="640080"/>
          </a:xfrm>
          <a:prstGeom prst="rect">
            <a:avLst/>
          </a:prstGeom>
          <a:noFill/>
          <a:ln/>
        </p:spPr>
        <p:txBody>
          <a:bodyPr wrap="square" lIns="0" tIns="0" rIns="0" bIns="0" rtlCol="0" anchor="ctr"/>
          <a:lstStyle/>
          <a:p>
            <a:pPr marL="0" indent="0">
              <a:buNone/>
            </a:pPr>
            <a:r>
              <a:rPr lang="en-US" sz="2900" b="1" dirty="0">
                <a:solidFill>
                  <a:srgbClr val="FFFFFF"/>
                </a:solidFill>
                <a:latin typeface="Cambria" pitchFamily="34" charset="0"/>
                <a:ea typeface="Cambria" pitchFamily="34" charset="-122"/>
                <a:cs typeface="Cambria" pitchFamily="34" charset="-120"/>
              </a:rPr>
              <a:t>How an hour on the floor becomes profit</a:t>
            </a:r>
            <a:endParaRPr lang="en-US" sz="2900" dirty="0"/>
          </a:p>
        </p:txBody>
      </p:sp>
      <p:sp>
        <p:nvSpPr>
          <p:cNvPr id="4" name="Shape 2"/>
          <p:cNvSpPr/>
          <p:nvPr/>
        </p:nvSpPr>
        <p:spPr>
          <a:xfrm>
            <a:off x="731520" y="1691640"/>
            <a:ext cx="10716768" cy="1051560"/>
          </a:xfrm>
          <a:prstGeom prst="roundRect">
            <a:avLst>
              <a:gd name="adj" fmla="val 8696"/>
            </a:avLst>
          </a:prstGeom>
          <a:solidFill>
            <a:srgbClr val="0E2436"/>
          </a:solidFill>
          <a:ln w="12700">
            <a:solidFill>
              <a:srgbClr val="2E7D8A"/>
            </a:solidFill>
            <a:prstDash val="solid"/>
          </a:ln>
        </p:spPr>
        <p:txBody>
          <a:bodyPr/>
          <a:lstStyle/>
          <a:p>
            <a:endParaRPr lang="en-US"/>
          </a:p>
        </p:txBody>
      </p:sp>
      <p:sp>
        <p:nvSpPr>
          <p:cNvPr id="5" name="Text 3"/>
          <p:cNvSpPr txBox="1"/>
          <p:nvPr/>
        </p:nvSpPr>
        <p:spPr>
          <a:xfrm>
            <a:off x="914400" y="1691640"/>
            <a:ext cx="10332720" cy="1051560"/>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Dollars that matter  =  </a:t>
            </a:r>
            <a:r>
              <a:rPr lang="en-US" sz="2000" b="1" dirty="0">
                <a:solidFill>
                  <a:srgbClr val="E0A03B"/>
                </a:solidFill>
                <a:latin typeface="Cambria" pitchFamily="34" charset="0"/>
                <a:ea typeface="Cambria" pitchFamily="34" charset="-122"/>
                <a:cs typeface="Cambria" pitchFamily="34" charset="-120"/>
              </a:rPr>
              <a:t>throughput $ </a:t>
            </a:r>
            <a:r>
              <a:rPr lang="en-US" sz="2000" i="1" dirty="0">
                <a:solidFill>
                  <a:srgbClr val="CFE0E8"/>
                </a:solidFill>
                <a:latin typeface="Cambria" pitchFamily="34" charset="0"/>
                <a:ea typeface="Cambria" pitchFamily="34" charset="-122"/>
                <a:cs typeface="Cambria" pitchFamily="34" charset="-120"/>
              </a:rPr>
              <a:t>per hour on your constraint</a:t>
            </a:r>
            <a:endParaRPr lang="en-US" sz="2000" dirty="0"/>
          </a:p>
        </p:txBody>
      </p:sp>
      <p:sp>
        <p:nvSpPr>
          <p:cNvPr id="6" name="Shape 4"/>
          <p:cNvSpPr/>
          <p:nvPr/>
        </p:nvSpPr>
        <p:spPr>
          <a:xfrm>
            <a:off x="731520" y="3063240"/>
            <a:ext cx="5212080" cy="2331720"/>
          </a:xfrm>
          <a:prstGeom prst="roundRect">
            <a:avLst>
              <a:gd name="adj" fmla="val 3137"/>
            </a:avLst>
          </a:prstGeom>
          <a:solidFill>
            <a:srgbClr val="20374A"/>
          </a:solidFill>
          <a:ln w="12700">
            <a:solidFill>
              <a:srgbClr val="2C5A72"/>
            </a:solidFill>
            <a:prstDash val="solid"/>
          </a:ln>
        </p:spPr>
        <p:txBody>
          <a:bodyPr/>
          <a:lstStyle/>
          <a:p>
            <a:endParaRPr lang="en-US"/>
          </a:p>
        </p:txBody>
      </p:sp>
      <p:sp>
        <p:nvSpPr>
          <p:cNvPr id="7" name="Text 5"/>
          <p:cNvSpPr txBox="1"/>
          <p:nvPr/>
        </p:nvSpPr>
        <p:spPr>
          <a:xfrm>
            <a:off x="1051560" y="3291840"/>
            <a:ext cx="4572000" cy="45720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Job A</a:t>
            </a:r>
            <a:endParaRPr lang="en-US" sz="1900" dirty="0"/>
          </a:p>
        </p:txBody>
      </p:sp>
      <p:sp>
        <p:nvSpPr>
          <p:cNvPr id="8" name="Text 6"/>
          <p:cNvSpPr txBox="1"/>
          <p:nvPr/>
        </p:nvSpPr>
        <p:spPr>
          <a:xfrm>
            <a:off x="1051560" y="3840480"/>
            <a:ext cx="2926080" cy="365760"/>
          </a:xfrm>
          <a:prstGeom prst="rect">
            <a:avLst/>
          </a:prstGeom>
          <a:noFill/>
          <a:ln/>
        </p:spPr>
        <p:txBody>
          <a:bodyPr wrap="square" lIns="0" tIns="0" rIns="0" bIns="0" rtlCol="0" anchor="ctr"/>
          <a:lstStyle/>
          <a:p>
            <a:pPr marL="0" indent="0">
              <a:buNone/>
            </a:pPr>
            <a:r>
              <a:rPr lang="en-US" sz="1300" dirty="0">
                <a:solidFill>
                  <a:srgbClr val="CFE0E8"/>
                </a:solidFill>
                <a:latin typeface="Calibri" pitchFamily="34" charset="0"/>
                <a:ea typeface="Calibri" pitchFamily="34" charset="-122"/>
                <a:cs typeface="Calibri" pitchFamily="34" charset="-120"/>
              </a:rPr>
              <a:t>Throughput value</a:t>
            </a:r>
            <a:endParaRPr lang="en-US" sz="1300" dirty="0"/>
          </a:p>
        </p:txBody>
      </p:sp>
      <p:sp>
        <p:nvSpPr>
          <p:cNvPr id="9" name="Text 7"/>
          <p:cNvSpPr txBox="1"/>
          <p:nvPr/>
        </p:nvSpPr>
        <p:spPr>
          <a:xfrm>
            <a:off x="3840480" y="3840480"/>
            <a:ext cx="1783080" cy="365760"/>
          </a:xfrm>
          <a:prstGeom prst="rect">
            <a:avLst/>
          </a:prstGeom>
          <a:noFill/>
          <a:ln/>
        </p:spPr>
        <p:txBody>
          <a:bodyPr wrap="square" lIns="0" tIns="0" rIns="0" bIns="0" rtlCol="0" anchor="ctr"/>
          <a:lstStyle/>
          <a:p>
            <a:pPr marL="0" indent="0" algn="r">
              <a:buNone/>
            </a:pPr>
            <a:r>
              <a:rPr lang="en-US" sz="1400" dirty="0">
                <a:solidFill>
                  <a:srgbClr val="FFFFFF"/>
                </a:solidFill>
                <a:latin typeface="Calibri" pitchFamily="34" charset="0"/>
                <a:ea typeface="Calibri" pitchFamily="34" charset="-122"/>
                <a:cs typeface="Calibri" pitchFamily="34" charset="-120"/>
              </a:rPr>
              <a:t>$2,000</a:t>
            </a:r>
            <a:endParaRPr lang="en-US" sz="1400" dirty="0"/>
          </a:p>
        </p:txBody>
      </p:sp>
      <p:sp>
        <p:nvSpPr>
          <p:cNvPr id="10" name="Text 8"/>
          <p:cNvSpPr txBox="1"/>
          <p:nvPr/>
        </p:nvSpPr>
        <p:spPr>
          <a:xfrm>
            <a:off x="1051560" y="4297680"/>
            <a:ext cx="2926080" cy="365760"/>
          </a:xfrm>
          <a:prstGeom prst="rect">
            <a:avLst/>
          </a:prstGeom>
          <a:noFill/>
          <a:ln/>
        </p:spPr>
        <p:txBody>
          <a:bodyPr wrap="square" lIns="0" tIns="0" rIns="0" bIns="0" rtlCol="0" anchor="ctr"/>
          <a:lstStyle/>
          <a:p>
            <a:pPr marL="0" indent="0">
              <a:buNone/>
            </a:pPr>
            <a:r>
              <a:rPr lang="en-US" sz="1300" dirty="0">
                <a:solidFill>
                  <a:srgbClr val="CFE0E8"/>
                </a:solidFill>
                <a:latin typeface="Calibri" pitchFamily="34" charset="0"/>
                <a:ea typeface="Calibri" pitchFamily="34" charset="-122"/>
                <a:cs typeface="Calibri" pitchFamily="34" charset="-120"/>
              </a:rPr>
              <a:t>Time on constraint</a:t>
            </a:r>
            <a:endParaRPr lang="en-US" sz="1300" dirty="0"/>
          </a:p>
        </p:txBody>
      </p:sp>
      <p:sp>
        <p:nvSpPr>
          <p:cNvPr id="11" name="Text 9"/>
          <p:cNvSpPr txBox="1"/>
          <p:nvPr/>
        </p:nvSpPr>
        <p:spPr>
          <a:xfrm>
            <a:off x="3840480" y="4297680"/>
            <a:ext cx="1783080" cy="365760"/>
          </a:xfrm>
          <a:prstGeom prst="rect">
            <a:avLst/>
          </a:prstGeom>
          <a:noFill/>
          <a:ln/>
        </p:spPr>
        <p:txBody>
          <a:bodyPr wrap="square" lIns="0" tIns="0" rIns="0" bIns="0" rtlCol="0" anchor="ctr"/>
          <a:lstStyle/>
          <a:p>
            <a:pPr marL="0" indent="0" algn="r">
              <a:buNone/>
            </a:pPr>
            <a:r>
              <a:rPr lang="en-US" sz="1400" dirty="0">
                <a:solidFill>
                  <a:srgbClr val="FFFFFF"/>
                </a:solidFill>
                <a:latin typeface="Calibri" pitchFamily="34" charset="0"/>
                <a:ea typeface="Calibri" pitchFamily="34" charset="-122"/>
                <a:cs typeface="Calibri" pitchFamily="34" charset="-120"/>
              </a:rPr>
              <a:t>10 hrs</a:t>
            </a:r>
            <a:endParaRPr lang="en-US" sz="1400" dirty="0"/>
          </a:p>
        </p:txBody>
      </p:sp>
      <p:sp>
        <p:nvSpPr>
          <p:cNvPr id="12" name="Text 10"/>
          <p:cNvSpPr txBox="1"/>
          <p:nvPr/>
        </p:nvSpPr>
        <p:spPr>
          <a:xfrm>
            <a:off x="1051560" y="4754880"/>
            <a:ext cx="2926080" cy="365760"/>
          </a:xfrm>
          <a:prstGeom prst="rect">
            <a:avLst/>
          </a:prstGeom>
          <a:noFill/>
          <a:ln/>
        </p:spPr>
        <p:txBody>
          <a:bodyPr wrap="square" lIns="0" tIns="0" rIns="0" bIns="0" rtlCol="0" anchor="ctr"/>
          <a:lstStyle/>
          <a:p>
            <a:pPr marL="0" indent="0">
              <a:buNone/>
            </a:pPr>
            <a:r>
              <a:rPr lang="en-US" sz="1300" dirty="0">
                <a:solidFill>
                  <a:srgbClr val="CFE0E8"/>
                </a:solidFill>
                <a:latin typeface="Calibri" pitchFamily="34" charset="0"/>
                <a:ea typeface="Calibri" pitchFamily="34" charset="-122"/>
                <a:cs typeface="Calibri" pitchFamily="34" charset="-120"/>
              </a:rPr>
              <a:t>Per constraint hour</a:t>
            </a:r>
            <a:endParaRPr lang="en-US" sz="1300" dirty="0"/>
          </a:p>
        </p:txBody>
      </p:sp>
      <p:sp>
        <p:nvSpPr>
          <p:cNvPr id="13" name="Text 11"/>
          <p:cNvSpPr txBox="1"/>
          <p:nvPr/>
        </p:nvSpPr>
        <p:spPr>
          <a:xfrm>
            <a:off x="3840480" y="4754880"/>
            <a:ext cx="1783080" cy="365760"/>
          </a:xfrm>
          <a:prstGeom prst="rect">
            <a:avLst/>
          </a:prstGeom>
          <a:noFill/>
          <a:ln/>
        </p:spPr>
        <p:txBody>
          <a:bodyPr wrap="square" lIns="0" tIns="0" rIns="0" bIns="0" rtlCol="0" anchor="ctr"/>
          <a:lstStyle/>
          <a:p>
            <a:pPr marL="0" indent="0" algn="r">
              <a:buNone/>
            </a:pPr>
            <a:r>
              <a:rPr lang="en-US" sz="1600" b="1" dirty="0">
                <a:solidFill>
                  <a:srgbClr val="E0A03B"/>
                </a:solidFill>
                <a:latin typeface="Calibri" pitchFamily="34" charset="0"/>
                <a:ea typeface="Calibri" pitchFamily="34" charset="-122"/>
                <a:cs typeface="Calibri" pitchFamily="34" charset="-120"/>
              </a:rPr>
              <a:t>$200 / hr</a:t>
            </a:r>
            <a:endParaRPr lang="en-US" sz="1600" dirty="0"/>
          </a:p>
        </p:txBody>
      </p:sp>
      <p:sp>
        <p:nvSpPr>
          <p:cNvPr id="14" name="Shape 12"/>
          <p:cNvSpPr/>
          <p:nvPr/>
        </p:nvSpPr>
        <p:spPr>
          <a:xfrm>
            <a:off x="6236208" y="3063240"/>
            <a:ext cx="5212080" cy="2331720"/>
          </a:xfrm>
          <a:prstGeom prst="roundRect">
            <a:avLst>
              <a:gd name="adj" fmla="val 3137"/>
            </a:avLst>
          </a:prstGeom>
          <a:solidFill>
            <a:srgbClr val="1D4A38"/>
          </a:solidFill>
          <a:ln w="19050">
            <a:solidFill>
              <a:srgbClr val="E0A03B"/>
            </a:solidFill>
            <a:prstDash val="solid"/>
          </a:ln>
        </p:spPr>
        <p:txBody>
          <a:bodyPr/>
          <a:lstStyle/>
          <a:p>
            <a:endParaRPr lang="en-US"/>
          </a:p>
        </p:txBody>
      </p:sp>
      <p:sp>
        <p:nvSpPr>
          <p:cNvPr id="15" name="Text 13"/>
          <p:cNvSpPr txBox="1"/>
          <p:nvPr/>
        </p:nvSpPr>
        <p:spPr>
          <a:xfrm>
            <a:off x="6556248" y="3291840"/>
            <a:ext cx="4572000" cy="45720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Job B</a:t>
            </a:r>
            <a:endParaRPr lang="en-US" sz="1900" dirty="0"/>
          </a:p>
        </p:txBody>
      </p:sp>
      <p:sp>
        <p:nvSpPr>
          <p:cNvPr id="16" name="Text 14"/>
          <p:cNvSpPr txBox="1"/>
          <p:nvPr/>
        </p:nvSpPr>
        <p:spPr>
          <a:xfrm>
            <a:off x="6556248" y="3840480"/>
            <a:ext cx="2926080" cy="365760"/>
          </a:xfrm>
          <a:prstGeom prst="rect">
            <a:avLst/>
          </a:prstGeom>
          <a:noFill/>
          <a:ln/>
        </p:spPr>
        <p:txBody>
          <a:bodyPr wrap="square" lIns="0" tIns="0" rIns="0" bIns="0" rtlCol="0" anchor="ctr"/>
          <a:lstStyle/>
          <a:p>
            <a:pPr marL="0" indent="0">
              <a:buNone/>
            </a:pPr>
            <a:r>
              <a:rPr lang="en-US" sz="1300" dirty="0">
                <a:solidFill>
                  <a:srgbClr val="CFE0E8"/>
                </a:solidFill>
                <a:latin typeface="Calibri" pitchFamily="34" charset="0"/>
                <a:ea typeface="Calibri" pitchFamily="34" charset="-122"/>
                <a:cs typeface="Calibri" pitchFamily="34" charset="-120"/>
              </a:rPr>
              <a:t>Throughput value</a:t>
            </a:r>
            <a:endParaRPr lang="en-US" sz="1300" dirty="0"/>
          </a:p>
        </p:txBody>
      </p:sp>
      <p:sp>
        <p:nvSpPr>
          <p:cNvPr id="17" name="Text 15"/>
          <p:cNvSpPr txBox="1"/>
          <p:nvPr/>
        </p:nvSpPr>
        <p:spPr>
          <a:xfrm>
            <a:off x="9345168" y="3840480"/>
            <a:ext cx="1783080" cy="365760"/>
          </a:xfrm>
          <a:prstGeom prst="rect">
            <a:avLst/>
          </a:prstGeom>
          <a:noFill/>
          <a:ln/>
        </p:spPr>
        <p:txBody>
          <a:bodyPr wrap="square" lIns="0" tIns="0" rIns="0" bIns="0" rtlCol="0" anchor="ctr"/>
          <a:lstStyle/>
          <a:p>
            <a:pPr marL="0" indent="0" algn="r">
              <a:buNone/>
            </a:pPr>
            <a:r>
              <a:rPr lang="en-US" sz="1400" dirty="0">
                <a:solidFill>
                  <a:srgbClr val="FFFFFF"/>
                </a:solidFill>
                <a:latin typeface="Calibri" pitchFamily="34" charset="0"/>
                <a:ea typeface="Calibri" pitchFamily="34" charset="-122"/>
                <a:cs typeface="Calibri" pitchFamily="34" charset="-120"/>
              </a:rPr>
              <a:t>$900</a:t>
            </a:r>
            <a:endParaRPr lang="en-US" sz="1400" dirty="0"/>
          </a:p>
        </p:txBody>
      </p:sp>
      <p:sp>
        <p:nvSpPr>
          <p:cNvPr id="18" name="Text 16"/>
          <p:cNvSpPr txBox="1"/>
          <p:nvPr/>
        </p:nvSpPr>
        <p:spPr>
          <a:xfrm>
            <a:off x="6556248" y="4297680"/>
            <a:ext cx="2926080" cy="365760"/>
          </a:xfrm>
          <a:prstGeom prst="rect">
            <a:avLst/>
          </a:prstGeom>
          <a:noFill/>
          <a:ln/>
        </p:spPr>
        <p:txBody>
          <a:bodyPr wrap="square" lIns="0" tIns="0" rIns="0" bIns="0" rtlCol="0" anchor="ctr"/>
          <a:lstStyle/>
          <a:p>
            <a:pPr marL="0" indent="0">
              <a:buNone/>
            </a:pPr>
            <a:r>
              <a:rPr lang="en-US" sz="1300" dirty="0">
                <a:solidFill>
                  <a:srgbClr val="CFE0E8"/>
                </a:solidFill>
                <a:latin typeface="Calibri" pitchFamily="34" charset="0"/>
                <a:ea typeface="Calibri" pitchFamily="34" charset="-122"/>
                <a:cs typeface="Calibri" pitchFamily="34" charset="-120"/>
              </a:rPr>
              <a:t>Time on constraint</a:t>
            </a:r>
            <a:endParaRPr lang="en-US" sz="1300" dirty="0"/>
          </a:p>
        </p:txBody>
      </p:sp>
      <p:sp>
        <p:nvSpPr>
          <p:cNvPr id="19" name="Text 17"/>
          <p:cNvSpPr txBox="1"/>
          <p:nvPr/>
        </p:nvSpPr>
        <p:spPr>
          <a:xfrm>
            <a:off x="9345168" y="4297680"/>
            <a:ext cx="1783080" cy="365760"/>
          </a:xfrm>
          <a:prstGeom prst="rect">
            <a:avLst/>
          </a:prstGeom>
          <a:noFill/>
          <a:ln/>
        </p:spPr>
        <p:txBody>
          <a:bodyPr wrap="square" lIns="0" tIns="0" rIns="0" bIns="0" rtlCol="0" anchor="ctr"/>
          <a:lstStyle/>
          <a:p>
            <a:pPr marL="0" indent="0" algn="r">
              <a:buNone/>
            </a:pPr>
            <a:r>
              <a:rPr lang="en-US" sz="1400" dirty="0">
                <a:solidFill>
                  <a:srgbClr val="FFFFFF"/>
                </a:solidFill>
                <a:latin typeface="Calibri" pitchFamily="34" charset="0"/>
                <a:ea typeface="Calibri" pitchFamily="34" charset="-122"/>
                <a:cs typeface="Calibri" pitchFamily="34" charset="-120"/>
              </a:rPr>
              <a:t>3 hrs</a:t>
            </a:r>
            <a:endParaRPr lang="en-US" sz="1400" dirty="0"/>
          </a:p>
        </p:txBody>
      </p:sp>
      <p:sp>
        <p:nvSpPr>
          <p:cNvPr id="20" name="Text 18"/>
          <p:cNvSpPr txBox="1"/>
          <p:nvPr/>
        </p:nvSpPr>
        <p:spPr>
          <a:xfrm>
            <a:off x="6556248" y="4754880"/>
            <a:ext cx="2926080" cy="365760"/>
          </a:xfrm>
          <a:prstGeom prst="rect">
            <a:avLst/>
          </a:prstGeom>
          <a:noFill/>
          <a:ln/>
        </p:spPr>
        <p:txBody>
          <a:bodyPr wrap="square" lIns="0" tIns="0" rIns="0" bIns="0" rtlCol="0" anchor="ctr"/>
          <a:lstStyle/>
          <a:p>
            <a:pPr marL="0" indent="0">
              <a:buNone/>
            </a:pPr>
            <a:r>
              <a:rPr lang="en-US" sz="1300" dirty="0">
                <a:solidFill>
                  <a:srgbClr val="CFE0E8"/>
                </a:solidFill>
                <a:latin typeface="Calibri" pitchFamily="34" charset="0"/>
                <a:ea typeface="Calibri" pitchFamily="34" charset="-122"/>
                <a:cs typeface="Calibri" pitchFamily="34" charset="-120"/>
              </a:rPr>
              <a:t>Per constraint hour</a:t>
            </a:r>
            <a:endParaRPr lang="en-US" sz="1300" dirty="0"/>
          </a:p>
        </p:txBody>
      </p:sp>
      <p:sp>
        <p:nvSpPr>
          <p:cNvPr id="21" name="Text 19"/>
          <p:cNvSpPr txBox="1"/>
          <p:nvPr/>
        </p:nvSpPr>
        <p:spPr>
          <a:xfrm>
            <a:off x="9345168" y="4754880"/>
            <a:ext cx="1783080" cy="365760"/>
          </a:xfrm>
          <a:prstGeom prst="rect">
            <a:avLst/>
          </a:prstGeom>
          <a:noFill/>
          <a:ln/>
        </p:spPr>
        <p:txBody>
          <a:bodyPr wrap="square" lIns="0" tIns="0" rIns="0" bIns="0" rtlCol="0" anchor="ctr"/>
          <a:lstStyle/>
          <a:p>
            <a:pPr marL="0" indent="0" algn="r">
              <a:buNone/>
            </a:pPr>
            <a:r>
              <a:rPr lang="en-US" sz="1600" b="1" dirty="0">
                <a:solidFill>
                  <a:srgbClr val="E0A03B"/>
                </a:solidFill>
                <a:latin typeface="Calibri" pitchFamily="34" charset="0"/>
                <a:ea typeface="Calibri" pitchFamily="34" charset="-122"/>
                <a:cs typeface="Calibri" pitchFamily="34" charset="-120"/>
              </a:rPr>
              <a:t>$300 / hr</a:t>
            </a:r>
            <a:endParaRPr lang="en-US" sz="1600" dirty="0"/>
          </a:p>
        </p:txBody>
      </p:sp>
      <p:sp>
        <p:nvSpPr>
          <p:cNvPr id="22" name="Text 20"/>
          <p:cNvSpPr txBox="1"/>
          <p:nvPr/>
        </p:nvSpPr>
        <p:spPr>
          <a:xfrm>
            <a:off x="731520" y="5623560"/>
            <a:ext cx="10607040" cy="640080"/>
          </a:xfrm>
          <a:prstGeom prst="rect">
            <a:avLst/>
          </a:prstGeom>
          <a:noFill/>
          <a:ln/>
        </p:spPr>
        <p:txBody>
          <a:bodyPr wrap="square" lIns="0" tIns="0" rIns="0" bIns="0" rtlCol="0" anchor="ctr"/>
          <a:lstStyle/>
          <a:p>
            <a:pPr marL="0" indent="0">
              <a:lnSpc>
                <a:spcPct val="105000"/>
              </a:lnSpc>
              <a:buNone/>
            </a:pPr>
            <a:r>
              <a:rPr lang="en-US" sz="1350" i="1" dirty="0">
                <a:solidFill>
                  <a:srgbClr val="CFE0E8"/>
                </a:solidFill>
                <a:latin typeface="Calibri" pitchFamily="34" charset="0"/>
                <a:ea typeface="Calibri" pitchFamily="34" charset="-122"/>
                <a:cs typeface="Calibri" pitchFamily="34" charset="-120"/>
              </a:rPr>
              <a:t>Job B earns more per bottleneck hour, so it makes you more money, even at a lower price. This is how you decide what to quote, what to take, and what to charge.</a:t>
            </a:r>
            <a:endParaRPr lang="en-US" sz="1350" dirty="0"/>
          </a:p>
        </p:txBody>
      </p:sp>
      <p:pic>
        <p:nvPicPr>
          <p:cNvPr id="23" name="Image 0" descr="/home/claude/collide_white.png"/>
          <p:cNvPicPr>
            <a:picLocks noChangeAspect="1"/>
          </p:cNvPicPr>
          <p:nvPr/>
        </p:nvPicPr>
        <p:blipFill>
          <a:blip r:embed="rId3"/>
          <a:stretch>
            <a:fillRect/>
          </a:stretch>
        </p:blipFill>
        <p:spPr>
          <a:xfrm>
            <a:off x="502920" y="6382512"/>
            <a:ext cx="601017" cy="237744"/>
          </a:xfrm>
          <a:prstGeom prst="rect">
            <a:avLst/>
          </a:prstGeom>
        </p:spPr>
      </p:pic>
      <p:sp>
        <p:nvSpPr>
          <p:cNvPr id="24" name="Shape 21"/>
          <p:cNvSpPr/>
          <p:nvPr/>
        </p:nvSpPr>
        <p:spPr>
          <a:xfrm>
            <a:off x="1259385" y="6373368"/>
            <a:ext cx="0" cy="256032"/>
          </a:xfrm>
          <a:prstGeom prst="line">
            <a:avLst/>
          </a:prstGeom>
          <a:noFill/>
          <a:ln w="12700">
            <a:solidFill>
              <a:srgbClr val="3A5063"/>
            </a:solidFill>
            <a:prstDash val="solid"/>
          </a:ln>
        </p:spPr>
        <p:txBody>
          <a:bodyPr/>
          <a:lstStyle/>
          <a:p>
            <a:endParaRPr lang="en-US"/>
          </a:p>
        </p:txBody>
      </p:sp>
      <p:sp>
        <p:nvSpPr>
          <p:cNvPr id="25" name="Shape 22"/>
          <p:cNvSpPr/>
          <p:nvPr/>
        </p:nvSpPr>
        <p:spPr>
          <a:xfrm>
            <a:off x="1369113" y="6336792"/>
            <a:ext cx="1161288" cy="329184"/>
          </a:xfrm>
          <a:prstGeom prst="roundRect">
            <a:avLst>
              <a:gd name="adj" fmla="val 8333"/>
            </a:avLst>
          </a:prstGeom>
          <a:solidFill>
            <a:srgbClr val="FFFFFF"/>
          </a:solidFill>
          <a:ln/>
        </p:spPr>
        <p:txBody>
          <a:bodyPr/>
          <a:lstStyle/>
          <a:p>
            <a:endParaRPr lang="en-US"/>
          </a:p>
        </p:txBody>
      </p:sp>
      <p:pic>
        <p:nvPicPr>
          <p:cNvPr id="26"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27" name="Text 23"/>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WHY IT'S THE CORE</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This isn't operational trivia. It's the business</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77240" y="1920240"/>
            <a:ext cx="640080" cy="640080"/>
          </a:xfrm>
          <a:prstGeom prst="ellipse">
            <a:avLst/>
          </a:prstGeom>
          <a:solidFill>
            <a:srgbClr val="2E7D8A"/>
          </a:solidFill>
          <a:ln/>
        </p:spPr>
        <p:txBody>
          <a:bodyPr/>
          <a:lstStyle/>
          <a:p>
            <a:endParaRPr lang="en-US"/>
          </a:p>
        </p:txBody>
      </p:sp>
      <p:sp>
        <p:nvSpPr>
          <p:cNvPr id="9" name="Text 5"/>
          <p:cNvSpPr txBox="1"/>
          <p:nvPr/>
        </p:nvSpPr>
        <p:spPr>
          <a:xfrm>
            <a:off x="777240" y="192024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10" name="Text 6"/>
          <p:cNvSpPr txBox="1"/>
          <p:nvPr/>
        </p:nvSpPr>
        <p:spPr>
          <a:xfrm>
            <a:off x="1600200" y="1874520"/>
            <a:ext cx="9784080" cy="457200"/>
          </a:xfrm>
          <a:prstGeom prst="rect">
            <a:avLst/>
          </a:prstGeom>
          <a:noFill/>
          <a:ln/>
        </p:spPr>
        <p:txBody>
          <a:bodyPr wrap="square" lIns="0" tIns="0" rIns="0" bIns="0" rtlCol="0" anchor="ctr"/>
          <a:lstStyle/>
          <a:p>
            <a:pPr marL="0" indent="0">
              <a:buNone/>
            </a:pPr>
            <a:r>
              <a:rPr lang="en-US" sz="1900" b="1" dirty="0">
                <a:solidFill>
                  <a:srgbClr val="1B3A5B"/>
                </a:solidFill>
                <a:latin typeface="Cambria" pitchFamily="34" charset="0"/>
                <a:ea typeface="Cambria" pitchFamily="34" charset="-122"/>
                <a:cs typeface="Cambria" pitchFamily="34" charset="-120"/>
              </a:rPr>
              <a:t>Growth multiplies chaos</a:t>
            </a:r>
            <a:endParaRPr lang="en-US" sz="1900" dirty="0"/>
          </a:p>
        </p:txBody>
      </p:sp>
      <p:sp>
        <p:nvSpPr>
          <p:cNvPr id="11" name="Text 7"/>
          <p:cNvSpPr txBox="1"/>
          <p:nvPr/>
        </p:nvSpPr>
        <p:spPr>
          <a:xfrm>
            <a:off x="1600200" y="2350008"/>
            <a:ext cx="9692640" cy="685800"/>
          </a:xfrm>
          <a:prstGeom prst="rect">
            <a:avLst/>
          </a:prstGeom>
          <a:noFill/>
          <a:ln/>
        </p:spPr>
        <p:txBody>
          <a:bodyPr wrap="square" lIns="0" tIns="0" rIns="0" bIns="0" rtlCol="0" anchor="ctr"/>
          <a:lstStyle/>
          <a:p>
            <a:pPr marL="0" indent="0">
              <a:lnSpc>
                <a:spcPct val="105000"/>
              </a:lnSpc>
              <a:buNone/>
            </a:pPr>
            <a:r>
              <a:rPr lang="en-US" sz="1400" dirty="0">
                <a:solidFill>
                  <a:srgbClr val="1F2933"/>
                </a:solidFill>
                <a:latin typeface="Calibri" pitchFamily="34" charset="0"/>
                <a:ea typeface="Calibri" pitchFamily="34" charset="-122"/>
                <a:cs typeface="Calibri" pitchFamily="34" charset="-120"/>
              </a:rPr>
              <a:t>Every new customer makes a weak system worse. Planning is the platform that lets you scale at all.</a:t>
            </a:r>
            <a:endParaRPr lang="en-US" sz="1400" dirty="0"/>
          </a:p>
        </p:txBody>
      </p:sp>
      <p:sp>
        <p:nvSpPr>
          <p:cNvPr id="12" name="Shape 8"/>
          <p:cNvSpPr/>
          <p:nvPr/>
        </p:nvSpPr>
        <p:spPr>
          <a:xfrm>
            <a:off x="777240" y="3154680"/>
            <a:ext cx="640080" cy="640080"/>
          </a:xfrm>
          <a:prstGeom prst="ellipse">
            <a:avLst/>
          </a:prstGeom>
          <a:solidFill>
            <a:srgbClr val="1B3A5B"/>
          </a:solidFill>
          <a:ln/>
        </p:spPr>
        <p:txBody>
          <a:bodyPr/>
          <a:lstStyle/>
          <a:p>
            <a:endParaRPr lang="en-US"/>
          </a:p>
        </p:txBody>
      </p:sp>
      <p:sp>
        <p:nvSpPr>
          <p:cNvPr id="13" name="Text 9"/>
          <p:cNvSpPr txBox="1"/>
          <p:nvPr/>
        </p:nvSpPr>
        <p:spPr>
          <a:xfrm>
            <a:off x="777240" y="315468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4" name="Text 10"/>
          <p:cNvSpPr txBox="1"/>
          <p:nvPr/>
        </p:nvSpPr>
        <p:spPr>
          <a:xfrm>
            <a:off x="1600200" y="3108960"/>
            <a:ext cx="9784080" cy="457200"/>
          </a:xfrm>
          <a:prstGeom prst="rect">
            <a:avLst/>
          </a:prstGeom>
          <a:noFill/>
          <a:ln/>
        </p:spPr>
        <p:txBody>
          <a:bodyPr wrap="square" lIns="0" tIns="0" rIns="0" bIns="0" rtlCol="0" anchor="ctr"/>
          <a:lstStyle/>
          <a:p>
            <a:pPr marL="0" indent="0">
              <a:buNone/>
            </a:pPr>
            <a:r>
              <a:rPr lang="en-US" sz="1900" b="1" dirty="0">
                <a:solidFill>
                  <a:srgbClr val="1B3A5B"/>
                </a:solidFill>
                <a:latin typeface="Cambria" pitchFamily="34" charset="0"/>
                <a:ea typeface="Cambria" pitchFamily="34" charset="-122"/>
                <a:cs typeface="Cambria" pitchFamily="34" charset="-120"/>
              </a:rPr>
              <a:t>Local wins don't move the bottom line</a:t>
            </a:r>
            <a:endParaRPr lang="en-US" sz="1900" dirty="0"/>
          </a:p>
        </p:txBody>
      </p:sp>
      <p:sp>
        <p:nvSpPr>
          <p:cNvPr id="15" name="Text 11"/>
          <p:cNvSpPr txBox="1"/>
          <p:nvPr/>
        </p:nvSpPr>
        <p:spPr>
          <a:xfrm>
            <a:off x="1600200" y="3584448"/>
            <a:ext cx="9692640" cy="685800"/>
          </a:xfrm>
          <a:prstGeom prst="rect">
            <a:avLst/>
          </a:prstGeom>
          <a:noFill/>
          <a:ln/>
        </p:spPr>
        <p:txBody>
          <a:bodyPr wrap="square" lIns="0" tIns="0" rIns="0" bIns="0" rtlCol="0" anchor="ctr"/>
          <a:lstStyle/>
          <a:p>
            <a:pPr marL="0" indent="0">
              <a:lnSpc>
                <a:spcPct val="105000"/>
              </a:lnSpc>
              <a:buNone/>
            </a:pPr>
            <a:r>
              <a:rPr lang="en-US" sz="1400" dirty="0">
                <a:solidFill>
                  <a:srgbClr val="1F2933"/>
                </a:solidFill>
                <a:latin typeface="Calibri" pitchFamily="34" charset="0"/>
                <a:ea typeface="Calibri" pitchFamily="34" charset="-122"/>
                <a:cs typeface="Calibri" pitchFamily="34" charset="-120"/>
              </a:rPr>
              <a:t>A kaizen or a new machine is a local fix. Without planning as the global system, the P&amp;L barely notices.</a:t>
            </a:r>
            <a:endParaRPr lang="en-US" sz="1400" dirty="0"/>
          </a:p>
        </p:txBody>
      </p:sp>
      <p:sp>
        <p:nvSpPr>
          <p:cNvPr id="16" name="Shape 12"/>
          <p:cNvSpPr/>
          <p:nvPr/>
        </p:nvSpPr>
        <p:spPr>
          <a:xfrm>
            <a:off x="777240" y="4389120"/>
            <a:ext cx="640080" cy="640080"/>
          </a:xfrm>
          <a:prstGeom prst="ellipse">
            <a:avLst/>
          </a:prstGeom>
          <a:solidFill>
            <a:srgbClr val="E0A03B"/>
          </a:solidFill>
          <a:ln/>
        </p:spPr>
        <p:txBody>
          <a:bodyPr/>
          <a:lstStyle/>
          <a:p>
            <a:endParaRPr lang="en-US"/>
          </a:p>
        </p:txBody>
      </p:sp>
      <p:sp>
        <p:nvSpPr>
          <p:cNvPr id="17" name="Text 13"/>
          <p:cNvSpPr txBox="1"/>
          <p:nvPr/>
        </p:nvSpPr>
        <p:spPr>
          <a:xfrm>
            <a:off x="777240" y="4389120"/>
            <a:ext cx="640080" cy="640080"/>
          </a:xfrm>
          <a:prstGeom prst="rect">
            <a:avLst/>
          </a:prstGeom>
          <a:noFill/>
          <a:ln/>
        </p:spPr>
        <p:txBody>
          <a:bodyPr wrap="square" lIns="0" tIns="0" rIns="0" bIns="0" rtlCol="0" anchor="ctr"/>
          <a:lstStyle/>
          <a:p>
            <a:pPr marL="0" indent="0" algn="ctr">
              <a:buNone/>
            </a:pPr>
            <a:r>
              <a:rPr lang="en-US" sz="2000" b="1" dirty="0">
                <a:solidFill>
                  <a:srgbClr val="3A2B08"/>
                </a:solidFill>
                <a:latin typeface="Cambria" pitchFamily="34" charset="0"/>
                <a:ea typeface="Cambria" pitchFamily="34" charset="-122"/>
                <a:cs typeface="Cambria" pitchFamily="34" charset="-120"/>
              </a:rPr>
              <a:t>3</a:t>
            </a:r>
            <a:endParaRPr lang="en-US" sz="2000" dirty="0"/>
          </a:p>
        </p:txBody>
      </p:sp>
      <p:sp>
        <p:nvSpPr>
          <p:cNvPr id="18" name="Text 14"/>
          <p:cNvSpPr txBox="1"/>
          <p:nvPr/>
        </p:nvSpPr>
        <p:spPr>
          <a:xfrm>
            <a:off x="1600200" y="4343400"/>
            <a:ext cx="9784080" cy="457200"/>
          </a:xfrm>
          <a:prstGeom prst="rect">
            <a:avLst/>
          </a:prstGeom>
          <a:noFill/>
          <a:ln/>
        </p:spPr>
        <p:txBody>
          <a:bodyPr wrap="square" lIns="0" tIns="0" rIns="0" bIns="0" rtlCol="0" anchor="ctr"/>
          <a:lstStyle/>
          <a:p>
            <a:pPr marL="0" indent="0">
              <a:buNone/>
            </a:pPr>
            <a:r>
              <a:rPr lang="en-US" sz="1900" b="1" dirty="0">
                <a:solidFill>
                  <a:srgbClr val="1B3A5B"/>
                </a:solidFill>
                <a:latin typeface="Cambria" pitchFamily="34" charset="0"/>
                <a:ea typeface="Cambria" pitchFamily="34" charset="-122"/>
                <a:cs typeface="Cambria" pitchFamily="34" charset="-120"/>
              </a:rPr>
              <a:t>A planned shop is a valuable shop</a:t>
            </a:r>
            <a:endParaRPr lang="en-US" sz="1900" dirty="0"/>
          </a:p>
        </p:txBody>
      </p:sp>
      <p:sp>
        <p:nvSpPr>
          <p:cNvPr id="19" name="Text 15"/>
          <p:cNvSpPr txBox="1"/>
          <p:nvPr/>
        </p:nvSpPr>
        <p:spPr>
          <a:xfrm>
            <a:off x="1600200" y="4818888"/>
            <a:ext cx="9692640" cy="685800"/>
          </a:xfrm>
          <a:prstGeom prst="rect">
            <a:avLst/>
          </a:prstGeom>
          <a:noFill/>
          <a:ln/>
        </p:spPr>
        <p:txBody>
          <a:bodyPr wrap="square" lIns="0" tIns="0" rIns="0" bIns="0" rtlCol="0" anchor="ctr"/>
          <a:lstStyle/>
          <a:p>
            <a:pPr marL="0" indent="0">
              <a:lnSpc>
                <a:spcPct val="105000"/>
              </a:lnSpc>
              <a:buNone/>
            </a:pPr>
            <a:r>
              <a:rPr lang="en-US" sz="1400" dirty="0">
                <a:solidFill>
                  <a:srgbClr val="1F2933"/>
                </a:solidFill>
                <a:latin typeface="Calibri" pitchFamily="34" charset="0"/>
                <a:ea typeface="Calibri" pitchFamily="34" charset="-122"/>
                <a:cs typeface="Calibri" pitchFamily="34" charset="-120"/>
              </a:rPr>
              <a:t>One that runs on a system, not the owner's memory, delivers predictably, wins premium work, and can actually be sold.</a:t>
            </a:r>
            <a:endParaRPr lang="en-US" sz="1400" dirty="0"/>
          </a:p>
        </p:txBody>
      </p:sp>
      <p:sp>
        <p:nvSpPr>
          <p:cNvPr id="20" name="Text 16"/>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IDEA UNDERNEATH</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Planning runs on prediction</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Text 4"/>
          <p:cNvSpPr txBox="1"/>
          <p:nvPr/>
        </p:nvSpPr>
        <p:spPr>
          <a:xfrm>
            <a:off x="731520" y="1691640"/>
            <a:ext cx="10607040" cy="1051560"/>
          </a:xfrm>
          <a:prstGeom prst="rect">
            <a:avLst/>
          </a:prstGeom>
          <a:noFill/>
          <a:ln/>
        </p:spPr>
        <p:txBody>
          <a:bodyPr wrap="square" lIns="0" tIns="0" rIns="0" bIns="0" rtlCol="0" anchor="ctr"/>
          <a:lstStyle/>
          <a:p>
            <a:pPr marL="0" indent="0">
              <a:lnSpc>
                <a:spcPct val="112000"/>
              </a:lnSpc>
              <a:buNone/>
            </a:pPr>
            <a:r>
              <a:rPr lang="en-US" sz="1500" dirty="0">
                <a:solidFill>
                  <a:srgbClr val="1F2933"/>
                </a:solidFill>
                <a:latin typeface="Calibri" pitchFamily="34" charset="0"/>
                <a:ea typeface="Calibri" pitchFamily="34" charset="-122"/>
                <a:cs typeface="Calibri" pitchFamily="34" charset="-120"/>
              </a:rPr>
              <a:t>You can't plan what you can't anticipate. Forecasting demand, lead times, equipment failures, and normal variability is what lets a plan survive contact with reality. This is a mature, well-understood field, from demand forecasting to predictive maintenance to probabilistic modeling.</a:t>
            </a:r>
            <a:endParaRPr lang="en-US" sz="1500" dirty="0"/>
          </a:p>
        </p:txBody>
      </p:sp>
      <p:sp>
        <p:nvSpPr>
          <p:cNvPr id="9" name="Shape 5"/>
          <p:cNvSpPr/>
          <p:nvPr/>
        </p:nvSpPr>
        <p:spPr>
          <a:xfrm>
            <a:off x="731520" y="3063240"/>
            <a:ext cx="3236976" cy="1691640"/>
          </a:xfrm>
          <a:prstGeom prst="roundRect">
            <a:avLst>
              <a:gd name="adj" fmla="val 4324"/>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0" name="Shape 6"/>
          <p:cNvSpPr/>
          <p:nvPr/>
        </p:nvSpPr>
        <p:spPr>
          <a:xfrm>
            <a:off x="731520" y="3063240"/>
            <a:ext cx="3236976" cy="548640"/>
          </a:xfrm>
          <a:prstGeom prst="roundRect">
            <a:avLst>
              <a:gd name="adj" fmla="val 13333"/>
            </a:avLst>
          </a:prstGeom>
          <a:solidFill>
            <a:srgbClr val="2E7D8A"/>
          </a:solidFill>
          <a:ln/>
        </p:spPr>
        <p:txBody>
          <a:bodyPr/>
          <a:lstStyle/>
          <a:p>
            <a:endParaRPr lang="en-US"/>
          </a:p>
        </p:txBody>
      </p:sp>
      <p:sp>
        <p:nvSpPr>
          <p:cNvPr id="11" name="Text 7"/>
          <p:cNvSpPr txBox="1"/>
          <p:nvPr/>
        </p:nvSpPr>
        <p:spPr>
          <a:xfrm>
            <a:off x="731520" y="3063240"/>
            <a:ext cx="3236976" cy="548640"/>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Predict</a:t>
            </a:r>
            <a:endParaRPr lang="en-US" sz="1700" dirty="0"/>
          </a:p>
        </p:txBody>
      </p:sp>
      <p:sp>
        <p:nvSpPr>
          <p:cNvPr id="12" name="Text 8"/>
          <p:cNvSpPr txBox="1"/>
          <p:nvPr/>
        </p:nvSpPr>
        <p:spPr>
          <a:xfrm>
            <a:off x="987552" y="3776472"/>
            <a:ext cx="2724912" cy="822960"/>
          </a:xfrm>
          <a:prstGeom prst="rect">
            <a:avLst/>
          </a:prstGeom>
          <a:noFill/>
          <a:ln/>
        </p:spPr>
        <p:txBody>
          <a:bodyPr wrap="square" lIns="0" tIns="0" rIns="0" bIns="0" rtlCol="0" anchor="ctr"/>
          <a:lstStyle/>
          <a:p>
            <a:pPr marL="0" indent="0" algn="ctr">
              <a:lnSpc>
                <a:spcPct val="105000"/>
              </a:lnSpc>
              <a:buNone/>
            </a:pPr>
            <a:r>
              <a:rPr lang="en-US" sz="1300" dirty="0">
                <a:solidFill>
                  <a:srgbClr val="1F2933"/>
                </a:solidFill>
                <a:latin typeface="Calibri" pitchFamily="34" charset="0"/>
                <a:ea typeface="Calibri" pitchFamily="34" charset="-122"/>
                <a:cs typeface="Calibri" pitchFamily="34" charset="-120"/>
              </a:rPr>
              <a:t>What's likely: demand, lead times, failures, variability</a:t>
            </a:r>
            <a:endParaRPr lang="en-US" sz="1300" dirty="0"/>
          </a:p>
        </p:txBody>
      </p:sp>
      <p:sp>
        <p:nvSpPr>
          <p:cNvPr id="13" name="Shape 9"/>
          <p:cNvSpPr/>
          <p:nvPr/>
        </p:nvSpPr>
        <p:spPr>
          <a:xfrm>
            <a:off x="4041648" y="3790188"/>
            <a:ext cx="356616" cy="237744"/>
          </a:xfrm>
          <a:prstGeom prst="rightArrow">
            <a:avLst/>
          </a:prstGeom>
          <a:solidFill>
            <a:srgbClr val="6B7A88"/>
          </a:solidFill>
          <a:ln/>
        </p:spPr>
        <p:txBody>
          <a:bodyPr/>
          <a:lstStyle/>
          <a:p>
            <a:endParaRPr lang="en-US"/>
          </a:p>
        </p:txBody>
      </p:sp>
      <p:sp>
        <p:nvSpPr>
          <p:cNvPr id="14" name="Shape 10"/>
          <p:cNvSpPr/>
          <p:nvPr/>
        </p:nvSpPr>
        <p:spPr>
          <a:xfrm>
            <a:off x="4471416" y="3063240"/>
            <a:ext cx="3236976" cy="1691640"/>
          </a:xfrm>
          <a:prstGeom prst="roundRect">
            <a:avLst>
              <a:gd name="adj" fmla="val 4324"/>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5" name="Shape 11"/>
          <p:cNvSpPr/>
          <p:nvPr/>
        </p:nvSpPr>
        <p:spPr>
          <a:xfrm>
            <a:off x="4471416" y="3063240"/>
            <a:ext cx="3236976" cy="548640"/>
          </a:xfrm>
          <a:prstGeom prst="roundRect">
            <a:avLst>
              <a:gd name="adj" fmla="val 13333"/>
            </a:avLst>
          </a:prstGeom>
          <a:solidFill>
            <a:srgbClr val="1B3A5B"/>
          </a:solidFill>
          <a:ln/>
        </p:spPr>
        <p:txBody>
          <a:bodyPr/>
          <a:lstStyle/>
          <a:p>
            <a:endParaRPr lang="en-US"/>
          </a:p>
        </p:txBody>
      </p:sp>
      <p:sp>
        <p:nvSpPr>
          <p:cNvPr id="16" name="Text 12"/>
          <p:cNvSpPr txBox="1"/>
          <p:nvPr/>
        </p:nvSpPr>
        <p:spPr>
          <a:xfrm>
            <a:off x="4471416" y="3063240"/>
            <a:ext cx="3236976" cy="548640"/>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Plan</a:t>
            </a:r>
            <a:endParaRPr lang="en-US" sz="1700" dirty="0"/>
          </a:p>
        </p:txBody>
      </p:sp>
      <p:sp>
        <p:nvSpPr>
          <p:cNvPr id="17" name="Text 13"/>
          <p:cNvSpPr txBox="1"/>
          <p:nvPr/>
        </p:nvSpPr>
        <p:spPr>
          <a:xfrm>
            <a:off x="4727448" y="3776472"/>
            <a:ext cx="2724912" cy="822960"/>
          </a:xfrm>
          <a:prstGeom prst="rect">
            <a:avLst/>
          </a:prstGeom>
          <a:noFill/>
          <a:ln/>
        </p:spPr>
        <p:txBody>
          <a:bodyPr wrap="square" lIns="0" tIns="0" rIns="0" bIns="0" rtlCol="0" anchor="ctr"/>
          <a:lstStyle/>
          <a:p>
            <a:pPr marL="0" indent="0" algn="ctr">
              <a:lnSpc>
                <a:spcPct val="105000"/>
              </a:lnSpc>
              <a:buNone/>
            </a:pPr>
            <a:r>
              <a:rPr lang="en-US" sz="1300" dirty="0">
                <a:solidFill>
                  <a:srgbClr val="1F2933"/>
                </a:solidFill>
                <a:latin typeface="Calibri" pitchFamily="34" charset="0"/>
                <a:ea typeface="Calibri" pitchFamily="34" charset="-122"/>
                <a:cs typeface="Calibri" pitchFamily="34" charset="-120"/>
              </a:rPr>
              <a:t>What we'll do: capacity, materials, sequence, buffers</a:t>
            </a:r>
            <a:endParaRPr lang="en-US" sz="1300" dirty="0"/>
          </a:p>
        </p:txBody>
      </p:sp>
      <p:sp>
        <p:nvSpPr>
          <p:cNvPr id="18" name="Shape 14"/>
          <p:cNvSpPr/>
          <p:nvPr/>
        </p:nvSpPr>
        <p:spPr>
          <a:xfrm>
            <a:off x="7781544" y="3790188"/>
            <a:ext cx="356616" cy="237744"/>
          </a:xfrm>
          <a:prstGeom prst="rightArrow">
            <a:avLst/>
          </a:prstGeom>
          <a:solidFill>
            <a:srgbClr val="6B7A88"/>
          </a:solidFill>
          <a:ln/>
        </p:spPr>
        <p:txBody>
          <a:bodyPr/>
          <a:lstStyle/>
          <a:p>
            <a:endParaRPr lang="en-US"/>
          </a:p>
        </p:txBody>
      </p:sp>
      <p:sp>
        <p:nvSpPr>
          <p:cNvPr id="19" name="Shape 15"/>
          <p:cNvSpPr/>
          <p:nvPr/>
        </p:nvSpPr>
        <p:spPr>
          <a:xfrm>
            <a:off x="8211312" y="3063240"/>
            <a:ext cx="3236976" cy="1691640"/>
          </a:xfrm>
          <a:prstGeom prst="roundRect">
            <a:avLst>
              <a:gd name="adj" fmla="val 4324"/>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20" name="Shape 16"/>
          <p:cNvSpPr/>
          <p:nvPr/>
        </p:nvSpPr>
        <p:spPr>
          <a:xfrm>
            <a:off x="8211312" y="3063240"/>
            <a:ext cx="3236976" cy="548640"/>
          </a:xfrm>
          <a:prstGeom prst="roundRect">
            <a:avLst>
              <a:gd name="adj" fmla="val 13333"/>
            </a:avLst>
          </a:prstGeom>
          <a:solidFill>
            <a:srgbClr val="E0A03B"/>
          </a:solidFill>
          <a:ln/>
        </p:spPr>
        <p:txBody>
          <a:bodyPr/>
          <a:lstStyle/>
          <a:p>
            <a:endParaRPr lang="en-US"/>
          </a:p>
        </p:txBody>
      </p:sp>
      <p:sp>
        <p:nvSpPr>
          <p:cNvPr id="21" name="Text 17"/>
          <p:cNvSpPr txBox="1"/>
          <p:nvPr/>
        </p:nvSpPr>
        <p:spPr>
          <a:xfrm>
            <a:off x="8211312" y="3063240"/>
            <a:ext cx="3236976" cy="548640"/>
          </a:xfrm>
          <a:prstGeom prst="rect">
            <a:avLst/>
          </a:prstGeom>
          <a:noFill/>
          <a:ln/>
        </p:spPr>
        <p:txBody>
          <a:bodyPr wrap="square" lIns="0" tIns="0" rIns="0" bIns="0" rtlCol="0" anchor="ctr"/>
          <a:lstStyle/>
          <a:p>
            <a:pPr marL="0" indent="0" algn="ctr">
              <a:buNone/>
            </a:pPr>
            <a:r>
              <a:rPr lang="en-US" sz="1700" b="1" dirty="0">
                <a:solidFill>
                  <a:srgbClr val="3A2B08"/>
                </a:solidFill>
                <a:latin typeface="Cambria" pitchFamily="34" charset="0"/>
                <a:ea typeface="Cambria" pitchFamily="34" charset="-122"/>
                <a:cs typeface="Cambria" pitchFamily="34" charset="-120"/>
              </a:rPr>
              <a:t>Perform</a:t>
            </a:r>
            <a:endParaRPr lang="en-US" sz="1700" dirty="0"/>
          </a:p>
        </p:txBody>
      </p:sp>
      <p:sp>
        <p:nvSpPr>
          <p:cNvPr id="22" name="Text 18"/>
          <p:cNvSpPr txBox="1"/>
          <p:nvPr/>
        </p:nvSpPr>
        <p:spPr>
          <a:xfrm>
            <a:off x="8467344" y="3776472"/>
            <a:ext cx="2724912" cy="822960"/>
          </a:xfrm>
          <a:prstGeom prst="rect">
            <a:avLst/>
          </a:prstGeom>
          <a:noFill/>
          <a:ln/>
        </p:spPr>
        <p:txBody>
          <a:bodyPr wrap="square" lIns="0" tIns="0" rIns="0" bIns="0" rtlCol="0" anchor="ctr"/>
          <a:lstStyle/>
          <a:p>
            <a:pPr marL="0" indent="0" algn="ctr">
              <a:lnSpc>
                <a:spcPct val="105000"/>
              </a:lnSpc>
              <a:buNone/>
            </a:pPr>
            <a:r>
              <a:rPr lang="en-US" sz="1300" dirty="0">
                <a:solidFill>
                  <a:srgbClr val="1F2933"/>
                </a:solidFill>
                <a:latin typeface="Calibri" pitchFamily="34" charset="0"/>
                <a:ea typeface="Calibri" pitchFamily="34" charset="-122"/>
                <a:cs typeface="Calibri" pitchFamily="34" charset="-120"/>
              </a:rPr>
              <a:t>Dispatch the floor with confidence, not guesswork</a:t>
            </a:r>
            <a:endParaRPr lang="en-US" sz="1300" dirty="0"/>
          </a:p>
        </p:txBody>
      </p:sp>
      <p:sp>
        <p:nvSpPr>
          <p:cNvPr id="23" name="Shape 19"/>
          <p:cNvSpPr/>
          <p:nvPr/>
        </p:nvSpPr>
        <p:spPr>
          <a:xfrm>
            <a:off x="731520" y="5120640"/>
            <a:ext cx="10716768" cy="777240"/>
          </a:xfrm>
          <a:prstGeom prst="roundRect">
            <a:avLst>
              <a:gd name="adj" fmla="val 9412"/>
            </a:avLst>
          </a:prstGeom>
          <a:solidFill>
            <a:srgbClr val="1B3A5B"/>
          </a:solidFill>
          <a:ln/>
        </p:spPr>
        <p:txBody>
          <a:bodyPr/>
          <a:lstStyle/>
          <a:p>
            <a:endParaRPr lang="en-US"/>
          </a:p>
        </p:txBody>
      </p:sp>
      <p:sp>
        <p:nvSpPr>
          <p:cNvPr id="24" name="Text 20"/>
          <p:cNvSpPr txBox="1"/>
          <p:nvPr/>
        </p:nvSpPr>
        <p:spPr>
          <a:xfrm>
            <a:off x="1051560" y="5120640"/>
            <a:ext cx="10058400" cy="777240"/>
          </a:xfrm>
          <a:prstGeom prst="rect">
            <a:avLst/>
          </a:prstGeom>
          <a:noFill/>
          <a:ln/>
        </p:spPr>
        <p:txBody>
          <a:bodyPr wrap="square" lIns="0" tIns="0" rIns="0" bIns="0" rtlCol="0" anchor="ctr"/>
          <a:lstStyle/>
          <a:p>
            <a:pPr marL="0" indent="0">
              <a:buNone/>
            </a:pPr>
            <a:r>
              <a:rPr lang="en-US" sz="1500" b="1" dirty="0">
                <a:solidFill>
                  <a:srgbClr val="E0A03B"/>
                </a:solidFill>
                <a:latin typeface="Calibri" pitchFamily="34" charset="0"/>
                <a:ea typeface="Calibri" pitchFamily="34" charset="-122"/>
                <a:cs typeface="Calibri" pitchFamily="34" charset="-120"/>
              </a:rPr>
              <a:t>You need both.  </a:t>
            </a:r>
            <a:r>
              <a:rPr lang="en-US" sz="1500" dirty="0">
                <a:solidFill>
                  <a:srgbClr val="FFFFFF"/>
                </a:solidFill>
                <a:latin typeface="Calibri" pitchFamily="34" charset="0"/>
                <a:ea typeface="Calibri" pitchFamily="34" charset="-122"/>
                <a:cs typeface="Calibri" pitchFamily="34" charset="-120"/>
              </a:rPr>
              <a:t>A forecast nobody acts on is just trivia. A plan built on guesswork breaks by Tuesday.</a:t>
            </a:r>
            <a:endParaRPr lang="en-US" sz="1500" dirty="0"/>
          </a:p>
        </p:txBody>
      </p:sp>
      <p:sp>
        <p:nvSpPr>
          <p:cNvPr id="25" name="Text 21"/>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PAYOFF</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What getting this right is worth</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31520" y="1874520"/>
            <a:ext cx="2587752" cy="1783080"/>
          </a:xfrm>
          <a:prstGeom prst="roundRect">
            <a:avLst>
              <a:gd name="adj" fmla="val 4103"/>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9" name="Text 5"/>
          <p:cNvSpPr txBox="1"/>
          <p:nvPr/>
        </p:nvSpPr>
        <p:spPr>
          <a:xfrm>
            <a:off x="868680" y="2167128"/>
            <a:ext cx="2313432" cy="731520"/>
          </a:xfrm>
          <a:prstGeom prst="rect">
            <a:avLst/>
          </a:prstGeom>
          <a:noFill/>
          <a:ln/>
        </p:spPr>
        <p:txBody>
          <a:bodyPr wrap="square" lIns="0" tIns="0" rIns="0" bIns="0" rtlCol="0" anchor="ctr"/>
          <a:lstStyle/>
          <a:p>
            <a:pPr marL="0" indent="0" algn="ctr">
              <a:buNone/>
            </a:pPr>
            <a:r>
              <a:rPr lang="en-US" sz="2900" b="1" dirty="0">
                <a:solidFill>
                  <a:srgbClr val="2E7D8A"/>
                </a:solidFill>
                <a:latin typeface="Cambria" pitchFamily="34" charset="0"/>
                <a:ea typeface="Cambria" pitchFamily="34" charset="-122"/>
                <a:cs typeface="Cambria" pitchFamily="34" charset="-120"/>
              </a:rPr>
              <a:t>15-30%</a:t>
            </a:r>
            <a:endParaRPr lang="en-US" sz="2900" dirty="0"/>
          </a:p>
        </p:txBody>
      </p:sp>
      <p:sp>
        <p:nvSpPr>
          <p:cNvPr id="10" name="Text 6"/>
          <p:cNvSpPr txBox="1"/>
          <p:nvPr/>
        </p:nvSpPr>
        <p:spPr>
          <a:xfrm>
            <a:off x="914400" y="2971800"/>
            <a:ext cx="2221992" cy="548640"/>
          </a:xfrm>
          <a:prstGeom prst="rect">
            <a:avLst/>
          </a:prstGeom>
          <a:noFill/>
          <a:ln/>
        </p:spPr>
        <p:txBody>
          <a:bodyPr wrap="square" lIns="0" tIns="0" rIns="0" bIns="0" rtlCol="0" anchor="ctr"/>
          <a:lstStyle/>
          <a:p>
            <a:pPr marL="0" indent="0" algn="ctr">
              <a:buNone/>
            </a:pPr>
            <a:r>
              <a:rPr lang="en-US" sz="1300" dirty="0">
                <a:solidFill>
                  <a:srgbClr val="1F2933"/>
                </a:solidFill>
                <a:latin typeface="Calibri" pitchFamily="34" charset="0"/>
                <a:ea typeface="Calibri" pitchFamily="34" charset="-122"/>
                <a:cs typeface="Calibri" pitchFamily="34" charset="-120"/>
              </a:rPr>
              <a:t>shorter lead times</a:t>
            </a:r>
            <a:endParaRPr lang="en-US" sz="1300" dirty="0"/>
          </a:p>
        </p:txBody>
      </p:sp>
      <p:sp>
        <p:nvSpPr>
          <p:cNvPr id="11" name="Shape 7"/>
          <p:cNvSpPr/>
          <p:nvPr/>
        </p:nvSpPr>
        <p:spPr>
          <a:xfrm>
            <a:off x="3438144" y="1874520"/>
            <a:ext cx="2587752" cy="1783080"/>
          </a:xfrm>
          <a:prstGeom prst="roundRect">
            <a:avLst>
              <a:gd name="adj" fmla="val 4103"/>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2" name="Text 8"/>
          <p:cNvSpPr txBox="1"/>
          <p:nvPr/>
        </p:nvSpPr>
        <p:spPr>
          <a:xfrm>
            <a:off x="3575304" y="2167128"/>
            <a:ext cx="2313432" cy="731520"/>
          </a:xfrm>
          <a:prstGeom prst="rect">
            <a:avLst/>
          </a:prstGeom>
          <a:noFill/>
          <a:ln/>
        </p:spPr>
        <p:txBody>
          <a:bodyPr wrap="square" lIns="0" tIns="0" rIns="0" bIns="0" rtlCol="0" anchor="ctr"/>
          <a:lstStyle/>
          <a:p>
            <a:pPr marL="0" indent="0" algn="ctr">
              <a:buNone/>
            </a:pPr>
            <a:r>
              <a:rPr lang="en-US" sz="2900" b="1" dirty="0">
                <a:solidFill>
                  <a:srgbClr val="1B3A5B"/>
                </a:solidFill>
                <a:latin typeface="Cambria" pitchFamily="34" charset="0"/>
                <a:ea typeface="Cambria" pitchFamily="34" charset="-122"/>
                <a:cs typeface="Cambria" pitchFamily="34" charset="-120"/>
              </a:rPr>
              <a:t>10-20%</a:t>
            </a:r>
            <a:endParaRPr lang="en-US" sz="2900" dirty="0"/>
          </a:p>
        </p:txBody>
      </p:sp>
      <p:sp>
        <p:nvSpPr>
          <p:cNvPr id="13" name="Text 9"/>
          <p:cNvSpPr txBox="1"/>
          <p:nvPr/>
        </p:nvSpPr>
        <p:spPr>
          <a:xfrm>
            <a:off x="3621024" y="2971800"/>
            <a:ext cx="2221992" cy="548640"/>
          </a:xfrm>
          <a:prstGeom prst="rect">
            <a:avLst/>
          </a:prstGeom>
          <a:noFill/>
          <a:ln/>
        </p:spPr>
        <p:txBody>
          <a:bodyPr wrap="square" lIns="0" tIns="0" rIns="0" bIns="0" rtlCol="0" anchor="ctr"/>
          <a:lstStyle/>
          <a:p>
            <a:pPr marL="0" indent="0" algn="ctr">
              <a:buNone/>
            </a:pPr>
            <a:r>
              <a:rPr lang="en-US" sz="1300" dirty="0">
                <a:solidFill>
                  <a:srgbClr val="1F2933"/>
                </a:solidFill>
                <a:latin typeface="Calibri" pitchFamily="34" charset="0"/>
                <a:ea typeface="Calibri" pitchFamily="34" charset="-122"/>
                <a:cs typeface="Calibri" pitchFamily="34" charset="-120"/>
              </a:rPr>
              <a:t>more throughput, no capex</a:t>
            </a:r>
            <a:endParaRPr lang="en-US" sz="1300" dirty="0"/>
          </a:p>
        </p:txBody>
      </p:sp>
      <p:sp>
        <p:nvSpPr>
          <p:cNvPr id="14" name="Shape 10"/>
          <p:cNvSpPr/>
          <p:nvPr/>
        </p:nvSpPr>
        <p:spPr>
          <a:xfrm>
            <a:off x="6144768" y="1874520"/>
            <a:ext cx="2587752" cy="1783080"/>
          </a:xfrm>
          <a:prstGeom prst="roundRect">
            <a:avLst>
              <a:gd name="adj" fmla="val 4103"/>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5" name="Text 11"/>
          <p:cNvSpPr txBox="1"/>
          <p:nvPr/>
        </p:nvSpPr>
        <p:spPr>
          <a:xfrm>
            <a:off x="6281928" y="2167128"/>
            <a:ext cx="2313432" cy="731520"/>
          </a:xfrm>
          <a:prstGeom prst="rect">
            <a:avLst/>
          </a:prstGeom>
          <a:noFill/>
          <a:ln/>
        </p:spPr>
        <p:txBody>
          <a:bodyPr wrap="square" lIns="0" tIns="0" rIns="0" bIns="0" rtlCol="0" anchor="ctr"/>
          <a:lstStyle/>
          <a:p>
            <a:pPr marL="0" indent="0" algn="ctr">
              <a:buNone/>
            </a:pPr>
            <a:r>
              <a:rPr lang="en-US" sz="2900" b="1" dirty="0">
                <a:solidFill>
                  <a:srgbClr val="E0A03B"/>
                </a:solidFill>
                <a:latin typeface="Cambria" pitchFamily="34" charset="0"/>
                <a:ea typeface="Cambria" pitchFamily="34" charset="-122"/>
                <a:cs typeface="Cambria" pitchFamily="34" charset="-120"/>
              </a:rPr>
              <a:t>up to 25%</a:t>
            </a:r>
            <a:endParaRPr lang="en-US" sz="2900" dirty="0"/>
          </a:p>
        </p:txBody>
      </p:sp>
      <p:sp>
        <p:nvSpPr>
          <p:cNvPr id="16" name="Text 12"/>
          <p:cNvSpPr txBox="1"/>
          <p:nvPr/>
        </p:nvSpPr>
        <p:spPr>
          <a:xfrm>
            <a:off x="6327648" y="2971800"/>
            <a:ext cx="2221992" cy="548640"/>
          </a:xfrm>
          <a:prstGeom prst="rect">
            <a:avLst/>
          </a:prstGeom>
          <a:noFill/>
          <a:ln/>
        </p:spPr>
        <p:txBody>
          <a:bodyPr wrap="square" lIns="0" tIns="0" rIns="0" bIns="0" rtlCol="0" anchor="ctr"/>
          <a:lstStyle/>
          <a:p>
            <a:pPr marL="0" indent="0" algn="ctr">
              <a:buNone/>
            </a:pPr>
            <a:r>
              <a:rPr lang="en-US" sz="1300" dirty="0">
                <a:solidFill>
                  <a:srgbClr val="1F2933"/>
                </a:solidFill>
                <a:latin typeface="Calibri" pitchFamily="34" charset="0"/>
                <a:ea typeface="Calibri" pitchFamily="34" charset="-122"/>
                <a:cs typeface="Calibri" pitchFamily="34" charset="-120"/>
              </a:rPr>
              <a:t>less inventory &amp; WIP</a:t>
            </a:r>
            <a:endParaRPr lang="en-US" sz="1300" dirty="0"/>
          </a:p>
        </p:txBody>
      </p:sp>
      <p:sp>
        <p:nvSpPr>
          <p:cNvPr id="17" name="Shape 13"/>
          <p:cNvSpPr/>
          <p:nvPr/>
        </p:nvSpPr>
        <p:spPr>
          <a:xfrm>
            <a:off x="8851392" y="1874520"/>
            <a:ext cx="2587752" cy="1783080"/>
          </a:xfrm>
          <a:prstGeom prst="roundRect">
            <a:avLst>
              <a:gd name="adj" fmla="val 4103"/>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8" name="Text 14"/>
          <p:cNvSpPr txBox="1"/>
          <p:nvPr/>
        </p:nvSpPr>
        <p:spPr>
          <a:xfrm>
            <a:off x="8988552" y="2167128"/>
            <a:ext cx="2313432" cy="731520"/>
          </a:xfrm>
          <a:prstGeom prst="rect">
            <a:avLst/>
          </a:prstGeom>
          <a:noFill/>
          <a:ln/>
        </p:spPr>
        <p:txBody>
          <a:bodyPr wrap="square" lIns="0" tIns="0" rIns="0" bIns="0" rtlCol="0" anchor="ctr"/>
          <a:lstStyle/>
          <a:p>
            <a:pPr marL="0" indent="0" algn="ctr">
              <a:buNone/>
            </a:pPr>
            <a:r>
              <a:rPr lang="en-US" sz="2900" b="1" dirty="0">
                <a:solidFill>
                  <a:srgbClr val="2E7D8A"/>
                </a:solidFill>
                <a:latin typeface="Cambria" pitchFamily="34" charset="0"/>
                <a:ea typeface="Cambria" pitchFamily="34" charset="-122"/>
                <a:cs typeface="Cambria" pitchFamily="34" charset="-120"/>
              </a:rPr>
              <a:t>+10-25 pts</a:t>
            </a:r>
            <a:endParaRPr lang="en-US" sz="2900" dirty="0"/>
          </a:p>
        </p:txBody>
      </p:sp>
      <p:sp>
        <p:nvSpPr>
          <p:cNvPr id="19" name="Text 15"/>
          <p:cNvSpPr txBox="1"/>
          <p:nvPr/>
        </p:nvSpPr>
        <p:spPr>
          <a:xfrm>
            <a:off x="9034272" y="2971800"/>
            <a:ext cx="2221992" cy="548640"/>
          </a:xfrm>
          <a:prstGeom prst="rect">
            <a:avLst/>
          </a:prstGeom>
          <a:noFill/>
          <a:ln/>
        </p:spPr>
        <p:txBody>
          <a:bodyPr wrap="square" lIns="0" tIns="0" rIns="0" bIns="0" rtlCol="0" anchor="ctr"/>
          <a:lstStyle/>
          <a:p>
            <a:pPr marL="0" indent="0" algn="ctr">
              <a:buNone/>
            </a:pPr>
            <a:r>
              <a:rPr lang="en-US" sz="1300" dirty="0">
                <a:solidFill>
                  <a:srgbClr val="1F2933"/>
                </a:solidFill>
                <a:latin typeface="Calibri" pitchFamily="34" charset="0"/>
                <a:ea typeface="Calibri" pitchFamily="34" charset="-122"/>
                <a:cs typeface="Calibri" pitchFamily="34" charset="-120"/>
              </a:rPr>
              <a:t>on-time delivery</a:t>
            </a:r>
            <a:endParaRPr lang="en-US" sz="1300" dirty="0"/>
          </a:p>
        </p:txBody>
      </p:sp>
      <p:sp>
        <p:nvSpPr>
          <p:cNvPr id="20" name="Text 16"/>
          <p:cNvSpPr txBox="1"/>
          <p:nvPr/>
        </p:nvSpPr>
        <p:spPr>
          <a:xfrm>
            <a:off x="731520" y="3977640"/>
            <a:ext cx="10607040" cy="914400"/>
          </a:xfrm>
          <a:prstGeom prst="rect">
            <a:avLst/>
          </a:prstGeom>
          <a:noFill/>
          <a:ln/>
        </p:spPr>
        <p:txBody>
          <a:bodyPr wrap="square" lIns="0" tIns="0" rIns="0" bIns="0" rtlCol="0" anchor="ctr"/>
          <a:lstStyle/>
          <a:p>
            <a:pPr marL="0" indent="0">
              <a:lnSpc>
                <a:spcPct val="112000"/>
              </a:lnSpc>
              <a:buNone/>
            </a:pPr>
            <a:r>
              <a:rPr lang="en-US" sz="1500" dirty="0">
                <a:solidFill>
                  <a:srgbClr val="1F2933"/>
                </a:solidFill>
                <a:latin typeface="Calibri" pitchFamily="34" charset="0"/>
                <a:ea typeface="Calibri" pitchFamily="34" charset="-122"/>
                <a:cs typeface="Calibri" pitchFamily="34" charset="-120"/>
              </a:rPr>
              <a:t>Whether you get there through lean or operations research, the gains land in the same places: faster flow, freed cash, promises you can keep. Where you land depends on where you start.</a:t>
            </a:r>
            <a:endParaRPr lang="en-US" sz="1500" dirty="0"/>
          </a:p>
        </p:txBody>
      </p:sp>
      <p:sp>
        <p:nvSpPr>
          <p:cNvPr id="21" name="Text 17"/>
          <p:cNvSpPr txBox="1"/>
          <p:nvPr/>
        </p:nvSpPr>
        <p:spPr>
          <a:xfrm>
            <a:off x="731520" y="5074920"/>
            <a:ext cx="10607040" cy="320040"/>
          </a:xfrm>
          <a:prstGeom prst="rect">
            <a:avLst/>
          </a:prstGeom>
          <a:noFill/>
          <a:ln/>
        </p:spPr>
        <p:txBody>
          <a:bodyPr wrap="square" lIns="0" tIns="0" rIns="0" bIns="0" rtlCol="0" anchor="ctr"/>
          <a:lstStyle/>
          <a:p>
            <a:pPr marL="0" indent="0">
              <a:buNone/>
            </a:pPr>
            <a:r>
              <a:rPr lang="en-US" sz="1150" i="1" dirty="0">
                <a:solidFill>
                  <a:srgbClr val="6B7A88"/>
                </a:solidFill>
                <a:latin typeface="Calibri" pitchFamily="34" charset="0"/>
                <a:ea typeface="Calibri" pitchFamily="34" charset="-122"/>
                <a:cs typeface="Calibri" pitchFamily="34" charset="-120"/>
              </a:rPr>
              <a:t>Ranges from published APS and optimization results across manufacturers.</a:t>
            </a:r>
            <a:endParaRPr lang="en-US" sz="1150" dirty="0"/>
          </a:p>
        </p:txBody>
      </p:sp>
      <p:sp>
        <p:nvSpPr>
          <p:cNvPr id="22" name="Text 18"/>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CASE STUDIES</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Two shops, the same lever</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31520" y="1783080"/>
            <a:ext cx="5212080" cy="3200400"/>
          </a:xfrm>
          <a:prstGeom prst="roundRect">
            <a:avLst>
              <a:gd name="adj" fmla="val 2286"/>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9" name="Text 5"/>
          <p:cNvSpPr txBox="1"/>
          <p:nvPr/>
        </p:nvSpPr>
        <p:spPr>
          <a:xfrm>
            <a:off x="1051560" y="2039112"/>
            <a:ext cx="4572000" cy="365760"/>
          </a:xfrm>
          <a:prstGeom prst="rect">
            <a:avLst/>
          </a:prstGeom>
          <a:noFill/>
          <a:ln/>
        </p:spPr>
        <p:txBody>
          <a:bodyPr wrap="square" lIns="0" tIns="0" rIns="0" bIns="0" rtlCol="0" anchor="ctr"/>
          <a:lstStyle/>
          <a:p>
            <a:pPr marL="0" indent="0">
              <a:buNone/>
            </a:pPr>
            <a:r>
              <a:rPr lang="en-US" sz="1700" b="1" dirty="0">
                <a:solidFill>
                  <a:srgbClr val="1B3A5B"/>
                </a:solidFill>
                <a:latin typeface="Cambria" pitchFamily="34" charset="0"/>
                <a:ea typeface="Cambria" pitchFamily="34" charset="-122"/>
                <a:cs typeface="Cambria" pitchFamily="34" charset="-120"/>
              </a:rPr>
              <a:t>Precision machine shop</a:t>
            </a:r>
            <a:endParaRPr lang="en-US" sz="1700" dirty="0"/>
          </a:p>
        </p:txBody>
      </p:sp>
      <p:sp>
        <p:nvSpPr>
          <p:cNvPr id="10" name="Text 6"/>
          <p:cNvSpPr txBox="1"/>
          <p:nvPr/>
        </p:nvSpPr>
        <p:spPr>
          <a:xfrm>
            <a:off x="1051560" y="2404872"/>
            <a:ext cx="4572000" cy="320040"/>
          </a:xfrm>
          <a:prstGeom prst="rect">
            <a:avLst/>
          </a:prstGeom>
          <a:noFill/>
          <a:ln/>
        </p:spPr>
        <p:txBody>
          <a:bodyPr wrap="square" lIns="0" tIns="0" rIns="0" bIns="0" rtlCol="0" anchor="ctr"/>
          <a:lstStyle/>
          <a:p>
            <a:pPr marL="0" indent="0">
              <a:buNone/>
            </a:pPr>
            <a:r>
              <a:rPr lang="en-US" sz="1200" i="1" dirty="0">
                <a:solidFill>
                  <a:srgbClr val="2E7D8A"/>
                </a:solidFill>
                <a:latin typeface="Calibri" pitchFamily="34" charset="0"/>
                <a:ea typeface="Calibri" pitchFamily="34" charset="-122"/>
                <a:cs typeface="Calibri" pitchFamily="34" charset="-120"/>
              </a:rPr>
              <a:t>High-mix, low-volume</a:t>
            </a:r>
            <a:endParaRPr lang="en-US" sz="1200" dirty="0"/>
          </a:p>
        </p:txBody>
      </p:sp>
      <p:sp>
        <p:nvSpPr>
          <p:cNvPr id="11" name="Text 7"/>
          <p:cNvSpPr txBox="1"/>
          <p:nvPr/>
        </p:nvSpPr>
        <p:spPr>
          <a:xfrm>
            <a:off x="1051560" y="2880360"/>
            <a:ext cx="2834640" cy="36576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On-time delivery</a:t>
            </a:r>
            <a:endParaRPr lang="en-US" sz="1300" dirty="0"/>
          </a:p>
        </p:txBody>
      </p:sp>
      <p:sp>
        <p:nvSpPr>
          <p:cNvPr id="12" name="Text 8"/>
          <p:cNvSpPr txBox="1"/>
          <p:nvPr/>
        </p:nvSpPr>
        <p:spPr>
          <a:xfrm>
            <a:off x="3794760" y="2880360"/>
            <a:ext cx="1828800" cy="365760"/>
          </a:xfrm>
          <a:prstGeom prst="rect">
            <a:avLst/>
          </a:prstGeom>
          <a:noFill/>
          <a:ln/>
        </p:spPr>
        <p:txBody>
          <a:bodyPr wrap="square" lIns="0" tIns="0" rIns="0" bIns="0" rtlCol="0" anchor="ctr"/>
          <a:lstStyle/>
          <a:p>
            <a:pPr marL="0" indent="0" algn="r">
              <a:buNone/>
            </a:pPr>
            <a:r>
              <a:rPr lang="en-US" sz="1350" b="1" dirty="0">
                <a:solidFill>
                  <a:srgbClr val="1B3A5B"/>
                </a:solidFill>
                <a:latin typeface="Calibri" pitchFamily="34" charset="0"/>
                <a:ea typeface="Calibri" pitchFamily="34" charset="-122"/>
                <a:cs typeface="Calibri" pitchFamily="34" charset="-120"/>
              </a:rPr>
              <a:t>72%  to  94%</a:t>
            </a:r>
            <a:endParaRPr lang="en-US" sz="1350" dirty="0"/>
          </a:p>
        </p:txBody>
      </p:sp>
      <p:sp>
        <p:nvSpPr>
          <p:cNvPr id="13" name="Text 9"/>
          <p:cNvSpPr txBox="1"/>
          <p:nvPr/>
        </p:nvSpPr>
        <p:spPr>
          <a:xfrm>
            <a:off x="1051560" y="3300984"/>
            <a:ext cx="2834640" cy="36576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Lead time</a:t>
            </a:r>
            <a:endParaRPr lang="en-US" sz="1300" dirty="0"/>
          </a:p>
        </p:txBody>
      </p:sp>
      <p:sp>
        <p:nvSpPr>
          <p:cNvPr id="14" name="Text 10"/>
          <p:cNvSpPr txBox="1"/>
          <p:nvPr/>
        </p:nvSpPr>
        <p:spPr>
          <a:xfrm>
            <a:off x="3794760" y="3300984"/>
            <a:ext cx="1828800" cy="365760"/>
          </a:xfrm>
          <a:prstGeom prst="rect">
            <a:avLst/>
          </a:prstGeom>
          <a:noFill/>
          <a:ln/>
        </p:spPr>
        <p:txBody>
          <a:bodyPr wrap="square" lIns="0" tIns="0" rIns="0" bIns="0" rtlCol="0" anchor="ctr"/>
          <a:lstStyle/>
          <a:p>
            <a:pPr marL="0" indent="0" algn="r">
              <a:buNone/>
            </a:pPr>
            <a:r>
              <a:rPr lang="en-US" sz="1350" b="1" dirty="0">
                <a:solidFill>
                  <a:srgbClr val="1B3A5B"/>
                </a:solidFill>
                <a:latin typeface="Calibri" pitchFamily="34" charset="0"/>
                <a:ea typeface="Calibri" pitchFamily="34" charset="-122"/>
                <a:cs typeface="Calibri" pitchFamily="34" charset="-120"/>
              </a:rPr>
              <a:t>22  to  15 days</a:t>
            </a:r>
            <a:endParaRPr lang="en-US" sz="1350" dirty="0"/>
          </a:p>
        </p:txBody>
      </p:sp>
      <p:sp>
        <p:nvSpPr>
          <p:cNvPr id="15" name="Text 11"/>
          <p:cNvSpPr txBox="1"/>
          <p:nvPr/>
        </p:nvSpPr>
        <p:spPr>
          <a:xfrm>
            <a:off x="1051560" y="3721608"/>
            <a:ext cx="2834640" cy="36576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WIP on the floor</a:t>
            </a:r>
            <a:endParaRPr lang="en-US" sz="1300" dirty="0"/>
          </a:p>
        </p:txBody>
      </p:sp>
      <p:sp>
        <p:nvSpPr>
          <p:cNvPr id="16" name="Text 12"/>
          <p:cNvSpPr txBox="1"/>
          <p:nvPr/>
        </p:nvSpPr>
        <p:spPr>
          <a:xfrm>
            <a:off x="3794760" y="3721608"/>
            <a:ext cx="1828800" cy="365760"/>
          </a:xfrm>
          <a:prstGeom prst="rect">
            <a:avLst/>
          </a:prstGeom>
          <a:noFill/>
          <a:ln/>
        </p:spPr>
        <p:txBody>
          <a:bodyPr wrap="square" lIns="0" tIns="0" rIns="0" bIns="0" rtlCol="0" anchor="ctr"/>
          <a:lstStyle/>
          <a:p>
            <a:pPr marL="0" indent="0" algn="r">
              <a:buNone/>
            </a:pPr>
            <a:r>
              <a:rPr lang="en-US" sz="1350" b="1" dirty="0">
                <a:solidFill>
                  <a:srgbClr val="1B3A5B"/>
                </a:solidFill>
                <a:latin typeface="Calibri" pitchFamily="34" charset="0"/>
                <a:ea typeface="Calibri" pitchFamily="34" charset="-122"/>
                <a:cs typeface="Calibri" pitchFamily="34" charset="-120"/>
              </a:rPr>
              <a:t>down ~20%</a:t>
            </a:r>
            <a:endParaRPr lang="en-US" sz="1350" dirty="0"/>
          </a:p>
        </p:txBody>
      </p:sp>
      <p:sp>
        <p:nvSpPr>
          <p:cNvPr id="17" name="Shape 13"/>
          <p:cNvSpPr/>
          <p:nvPr/>
        </p:nvSpPr>
        <p:spPr>
          <a:xfrm>
            <a:off x="1051560" y="4270248"/>
            <a:ext cx="4572000" cy="548640"/>
          </a:xfrm>
          <a:prstGeom prst="roundRect">
            <a:avLst>
              <a:gd name="adj" fmla="val 8333"/>
            </a:avLst>
          </a:prstGeom>
          <a:solidFill>
            <a:srgbClr val="1B3A5B"/>
          </a:solidFill>
          <a:ln/>
        </p:spPr>
        <p:txBody>
          <a:bodyPr/>
          <a:lstStyle/>
          <a:p>
            <a:endParaRPr lang="en-US"/>
          </a:p>
        </p:txBody>
      </p:sp>
      <p:sp>
        <p:nvSpPr>
          <p:cNvPr id="18" name="Text 14"/>
          <p:cNvSpPr txBox="1"/>
          <p:nvPr/>
        </p:nvSpPr>
        <p:spPr>
          <a:xfrm>
            <a:off x="1280160" y="4270248"/>
            <a:ext cx="4297680" cy="548640"/>
          </a:xfrm>
          <a:prstGeom prst="rect">
            <a:avLst/>
          </a:prstGeom>
          <a:noFill/>
          <a:ln/>
        </p:spPr>
        <p:txBody>
          <a:bodyPr wrap="square" lIns="0" tIns="0" rIns="0" bIns="0" rtlCol="0" anchor="ctr"/>
          <a:lstStyle/>
          <a:p>
            <a:pPr marL="0" indent="0">
              <a:buNone/>
            </a:pPr>
            <a:r>
              <a:rPr lang="en-US" sz="1250" b="1" dirty="0">
                <a:solidFill>
                  <a:srgbClr val="E0A03B"/>
                </a:solidFill>
                <a:latin typeface="Calibri" pitchFamily="34" charset="0"/>
                <a:ea typeface="Calibri" pitchFamily="34" charset="-122"/>
                <a:cs typeface="Calibri" pitchFamily="34" charset="-120"/>
              </a:rPr>
              <a:t>Cash impact:  </a:t>
            </a:r>
            <a:r>
              <a:rPr lang="en-US" sz="1250" dirty="0">
                <a:solidFill>
                  <a:srgbClr val="FFFFFF"/>
                </a:solidFill>
                <a:latin typeface="Calibri" pitchFamily="34" charset="0"/>
                <a:ea typeface="Calibri" pitchFamily="34" charset="-122"/>
                <a:cs typeface="Calibri" pitchFamily="34" charset="-120"/>
              </a:rPr>
              <a:t>~$180K working capital freed; overtime way down.</a:t>
            </a:r>
            <a:endParaRPr lang="en-US" sz="1250" dirty="0"/>
          </a:p>
        </p:txBody>
      </p:sp>
      <p:sp>
        <p:nvSpPr>
          <p:cNvPr id="19" name="Shape 15"/>
          <p:cNvSpPr/>
          <p:nvPr/>
        </p:nvSpPr>
        <p:spPr>
          <a:xfrm>
            <a:off x="6236208" y="1783080"/>
            <a:ext cx="5212080" cy="3200400"/>
          </a:xfrm>
          <a:prstGeom prst="roundRect">
            <a:avLst>
              <a:gd name="adj" fmla="val 2286"/>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20" name="Text 16"/>
          <p:cNvSpPr txBox="1"/>
          <p:nvPr/>
        </p:nvSpPr>
        <p:spPr>
          <a:xfrm>
            <a:off x="6556248" y="2039112"/>
            <a:ext cx="4572000" cy="365760"/>
          </a:xfrm>
          <a:prstGeom prst="rect">
            <a:avLst/>
          </a:prstGeom>
          <a:noFill/>
          <a:ln/>
        </p:spPr>
        <p:txBody>
          <a:bodyPr wrap="square" lIns="0" tIns="0" rIns="0" bIns="0" rtlCol="0" anchor="ctr"/>
          <a:lstStyle/>
          <a:p>
            <a:pPr marL="0" indent="0">
              <a:buNone/>
            </a:pPr>
            <a:r>
              <a:rPr lang="en-US" sz="1700" b="1" dirty="0">
                <a:solidFill>
                  <a:srgbClr val="1B3A5B"/>
                </a:solidFill>
                <a:latin typeface="Cambria" pitchFamily="34" charset="0"/>
                <a:ea typeface="Cambria" pitchFamily="34" charset="-122"/>
                <a:cs typeface="Cambria" pitchFamily="34" charset="-120"/>
              </a:rPr>
              <a:t>Metal finishing line</a:t>
            </a:r>
            <a:endParaRPr lang="en-US" sz="1700" dirty="0"/>
          </a:p>
        </p:txBody>
      </p:sp>
      <p:sp>
        <p:nvSpPr>
          <p:cNvPr id="21" name="Text 17"/>
          <p:cNvSpPr txBox="1"/>
          <p:nvPr/>
        </p:nvSpPr>
        <p:spPr>
          <a:xfrm>
            <a:off x="6556248" y="2404872"/>
            <a:ext cx="4572000" cy="320040"/>
          </a:xfrm>
          <a:prstGeom prst="rect">
            <a:avLst/>
          </a:prstGeom>
          <a:noFill/>
          <a:ln/>
        </p:spPr>
        <p:txBody>
          <a:bodyPr wrap="square" lIns="0" tIns="0" rIns="0" bIns="0" rtlCol="0" anchor="ctr"/>
          <a:lstStyle/>
          <a:p>
            <a:pPr marL="0" indent="0">
              <a:buNone/>
            </a:pPr>
            <a:r>
              <a:rPr lang="en-US" sz="1200" i="1" dirty="0">
                <a:solidFill>
                  <a:srgbClr val="2E7D8A"/>
                </a:solidFill>
                <a:latin typeface="Calibri" pitchFamily="34" charset="0"/>
                <a:ea typeface="Calibri" pitchFamily="34" charset="-122"/>
                <a:cs typeface="Calibri" pitchFamily="34" charset="-120"/>
              </a:rPr>
              <a:t>Mixed flow, heavy changeovers</a:t>
            </a:r>
            <a:endParaRPr lang="en-US" sz="1200" dirty="0"/>
          </a:p>
        </p:txBody>
      </p:sp>
      <p:sp>
        <p:nvSpPr>
          <p:cNvPr id="22" name="Text 18"/>
          <p:cNvSpPr txBox="1"/>
          <p:nvPr/>
        </p:nvSpPr>
        <p:spPr>
          <a:xfrm>
            <a:off x="6556248" y="2880360"/>
            <a:ext cx="2834640" cy="36576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Changeover time</a:t>
            </a:r>
            <a:endParaRPr lang="en-US" sz="1300" dirty="0"/>
          </a:p>
        </p:txBody>
      </p:sp>
      <p:sp>
        <p:nvSpPr>
          <p:cNvPr id="23" name="Text 19"/>
          <p:cNvSpPr txBox="1"/>
          <p:nvPr/>
        </p:nvSpPr>
        <p:spPr>
          <a:xfrm>
            <a:off x="9299448" y="2880360"/>
            <a:ext cx="1828800" cy="365760"/>
          </a:xfrm>
          <a:prstGeom prst="rect">
            <a:avLst/>
          </a:prstGeom>
          <a:noFill/>
          <a:ln/>
        </p:spPr>
        <p:txBody>
          <a:bodyPr wrap="square" lIns="0" tIns="0" rIns="0" bIns="0" rtlCol="0" anchor="ctr"/>
          <a:lstStyle/>
          <a:p>
            <a:pPr marL="0" indent="0" algn="r">
              <a:buNone/>
            </a:pPr>
            <a:r>
              <a:rPr lang="en-US" sz="1350" b="1" dirty="0">
                <a:solidFill>
                  <a:srgbClr val="1B3A5B"/>
                </a:solidFill>
                <a:latin typeface="Calibri" pitchFamily="34" charset="0"/>
                <a:ea typeface="Calibri" pitchFamily="34" charset="-122"/>
                <a:cs typeface="Calibri" pitchFamily="34" charset="-120"/>
              </a:rPr>
              <a:t>down ~30%</a:t>
            </a:r>
            <a:endParaRPr lang="en-US" sz="1350" dirty="0"/>
          </a:p>
        </p:txBody>
      </p:sp>
      <p:sp>
        <p:nvSpPr>
          <p:cNvPr id="24" name="Text 20"/>
          <p:cNvSpPr txBox="1"/>
          <p:nvPr/>
        </p:nvSpPr>
        <p:spPr>
          <a:xfrm>
            <a:off x="6556248" y="3300984"/>
            <a:ext cx="2834640" cy="36576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Throughput</a:t>
            </a:r>
            <a:endParaRPr lang="en-US" sz="1300" dirty="0"/>
          </a:p>
        </p:txBody>
      </p:sp>
      <p:sp>
        <p:nvSpPr>
          <p:cNvPr id="25" name="Text 21"/>
          <p:cNvSpPr txBox="1"/>
          <p:nvPr/>
        </p:nvSpPr>
        <p:spPr>
          <a:xfrm>
            <a:off x="9299448" y="3300984"/>
            <a:ext cx="1828800" cy="365760"/>
          </a:xfrm>
          <a:prstGeom prst="rect">
            <a:avLst/>
          </a:prstGeom>
          <a:noFill/>
          <a:ln/>
        </p:spPr>
        <p:txBody>
          <a:bodyPr wrap="square" lIns="0" tIns="0" rIns="0" bIns="0" rtlCol="0" anchor="ctr"/>
          <a:lstStyle/>
          <a:p>
            <a:pPr marL="0" indent="0" algn="r">
              <a:buNone/>
            </a:pPr>
            <a:r>
              <a:rPr lang="en-US" sz="1350" b="1" dirty="0">
                <a:solidFill>
                  <a:srgbClr val="1B3A5B"/>
                </a:solidFill>
                <a:latin typeface="Calibri" pitchFamily="34" charset="0"/>
                <a:ea typeface="Calibri" pitchFamily="34" charset="-122"/>
                <a:cs typeface="Calibri" pitchFamily="34" charset="-120"/>
              </a:rPr>
              <a:t>up ~15%, no new machines</a:t>
            </a:r>
            <a:endParaRPr lang="en-US" sz="1350" dirty="0"/>
          </a:p>
        </p:txBody>
      </p:sp>
      <p:sp>
        <p:nvSpPr>
          <p:cNvPr id="26" name="Text 22"/>
          <p:cNvSpPr txBox="1"/>
          <p:nvPr/>
        </p:nvSpPr>
        <p:spPr>
          <a:xfrm>
            <a:off x="6556248" y="3721608"/>
            <a:ext cx="2834640" cy="365760"/>
          </a:xfrm>
          <a:prstGeom prst="rect">
            <a:avLst/>
          </a:prstGeom>
          <a:noFill/>
          <a:ln/>
        </p:spPr>
        <p:txBody>
          <a:bodyPr wrap="square" lIns="0" tIns="0" rIns="0" bIns="0" rtlCol="0" anchor="ctr"/>
          <a:lstStyle/>
          <a:p>
            <a:pPr marL="0" indent="0">
              <a:buNone/>
            </a:pPr>
            <a:r>
              <a:rPr lang="en-US" sz="1300" dirty="0">
                <a:solidFill>
                  <a:srgbClr val="1F2933"/>
                </a:solidFill>
                <a:latin typeface="Calibri" pitchFamily="34" charset="0"/>
                <a:ea typeface="Calibri" pitchFamily="34" charset="-122"/>
                <a:cs typeface="Calibri" pitchFamily="34" charset="-120"/>
              </a:rPr>
              <a:t>Realized margin</a:t>
            </a:r>
            <a:endParaRPr lang="en-US" sz="1300" dirty="0"/>
          </a:p>
        </p:txBody>
      </p:sp>
      <p:sp>
        <p:nvSpPr>
          <p:cNvPr id="27" name="Text 23"/>
          <p:cNvSpPr txBox="1"/>
          <p:nvPr/>
        </p:nvSpPr>
        <p:spPr>
          <a:xfrm>
            <a:off x="9299448" y="3721608"/>
            <a:ext cx="1828800" cy="365760"/>
          </a:xfrm>
          <a:prstGeom prst="rect">
            <a:avLst/>
          </a:prstGeom>
          <a:noFill/>
          <a:ln/>
        </p:spPr>
        <p:txBody>
          <a:bodyPr wrap="square" lIns="0" tIns="0" rIns="0" bIns="0" rtlCol="0" anchor="ctr"/>
          <a:lstStyle/>
          <a:p>
            <a:pPr marL="0" indent="0" algn="r">
              <a:buNone/>
            </a:pPr>
            <a:r>
              <a:rPr lang="en-US" sz="1350" b="1" dirty="0">
                <a:solidFill>
                  <a:srgbClr val="1B3A5B"/>
                </a:solidFill>
                <a:latin typeface="Calibri" pitchFamily="34" charset="0"/>
                <a:ea typeface="Calibri" pitchFamily="34" charset="-122"/>
                <a:cs typeface="Calibri" pitchFamily="34" charset="-120"/>
              </a:rPr>
              <a:t>up ~6 pts</a:t>
            </a:r>
            <a:endParaRPr lang="en-US" sz="1350" dirty="0"/>
          </a:p>
        </p:txBody>
      </p:sp>
      <p:sp>
        <p:nvSpPr>
          <p:cNvPr id="28" name="Shape 24"/>
          <p:cNvSpPr/>
          <p:nvPr/>
        </p:nvSpPr>
        <p:spPr>
          <a:xfrm>
            <a:off x="6556248" y="4270248"/>
            <a:ext cx="4572000" cy="548640"/>
          </a:xfrm>
          <a:prstGeom prst="roundRect">
            <a:avLst>
              <a:gd name="adj" fmla="val 8333"/>
            </a:avLst>
          </a:prstGeom>
          <a:solidFill>
            <a:srgbClr val="1B3A5B"/>
          </a:solidFill>
          <a:ln/>
        </p:spPr>
        <p:txBody>
          <a:bodyPr/>
          <a:lstStyle/>
          <a:p>
            <a:endParaRPr lang="en-US"/>
          </a:p>
        </p:txBody>
      </p:sp>
      <p:sp>
        <p:nvSpPr>
          <p:cNvPr id="29" name="Text 25"/>
          <p:cNvSpPr txBox="1"/>
          <p:nvPr/>
        </p:nvSpPr>
        <p:spPr>
          <a:xfrm>
            <a:off x="6784848" y="4270248"/>
            <a:ext cx="4297680" cy="548640"/>
          </a:xfrm>
          <a:prstGeom prst="rect">
            <a:avLst/>
          </a:prstGeom>
          <a:noFill/>
          <a:ln/>
        </p:spPr>
        <p:txBody>
          <a:bodyPr wrap="square" lIns="0" tIns="0" rIns="0" bIns="0" rtlCol="0" anchor="ctr"/>
          <a:lstStyle/>
          <a:p>
            <a:pPr marL="0" indent="0">
              <a:buNone/>
            </a:pPr>
            <a:r>
              <a:rPr lang="en-US" sz="1250" b="1" dirty="0">
                <a:solidFill>
                  <a:srgbClr val="E0A03B"/>
                </a:solidFill>
                <a:latin typeface="Calibri" pitchFamily="34" charset="0"/>
                <a:ea typeface="Calibri" pitchFamily="34" charset="-122"/>
                <a:cs typeface="Calibri" pitchFamily="34" charset="-120"/>
              </a:rPr>
              <a:t>Cash impact:  </a:t>
            </a:r>
            <a:r>
              <a:rPr lang="en-US" sz="1250" dirty="0">
                <a:solidFill>
                  <a:srgbClr val="FFFFFF"/>
                </a:solidFill>
                <a:latin typeface="Calibri" pitchFamily="34" charset="0"/>
                <a:ea typeface="Calibri" pitchFamily="34" charset="-122"/>
                <a:cs typeface="Calibri" pitchFamily="34" charset="-120"/>
              </a:rPr>
              <a:t>Recovered capacity absorbed growth without capex.</a:t>
            </a:r>
            <a:endParaRPr lang="en-US" sz="1250" dirty="0"/>
          </a:p>
        </p:txBody>
      </p:sp>
      <p:sp>
        <p:nvSpPr>
          <p:cNvPr id="30" name="Text 26"/>
          <p:cNvSpPr txBox="1"/>
          <p:nvPr/>
        </p:nvSpPr>
        <p:spPr>
          <a:xfrm>
            <a:off x="731520" y="5166360"/>
            <a:ext cx="10716768" cy="365760"/>
          </a:xfrm>
          <a:prstGeom prst="rect">
            <a:avLst/>
          </a:prstGeom>
          <a:noFill/>
          <a:ln/>
        </p:spPr>
        <p:txBody>
          <a:bodyPr wrap="square" lIns="0" tIns="0" rIns="0" bIns="0" rtlCol="0" anchor="ctr"/>
          <a:lstStyle/>
          <a:p>
            <a:pPr marL="0" indent="0" algn="ctr">
              <a:buNone/>
            </a:pPr>
            <a:r>
              <a:rPr lang="en-US" sz="1150" i="1" dirty="0">
                <a:solidFill>
                  <a:srgbClr val="6B7A88"/>
                </a:solidFill>
                <a:latin typeface="Calibri" pitchFamily="34" charset="0"/>
                <a:ea typeface="Calibri" pitchFamily="34" charset="-122"/>
                <a:cs typeface="Calibri" pitchFamily="34" charset="-120"/>
              </a:rPr>
              <a:t>Illustrative composites built from typical published results (lead time 15-30%, throughput 10-20%, inventory down to 25%).</a:t>
            </a:r>
            <a:endParaRPr lang="en-US" sz="1150" dirty="0"/>
          </a:p>
        </p:txBody>
      </p:sp>
      <p:sp>
        <p:nvSpPr>
          <p:cNvPr id="31" name="Text 27"/>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GETTING IT RIGHT</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The right settings, not just any schedule</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Text 4"/>
          <p:cNvSpPr txBox="1"/>
          <p:nvPr/>
        </p:nvSpPr>
        <p:spPr>
          <a:xfrm>
            <a:off x="731520" y="1783080"/>
            <a:ext cx="5394960" cy="2468880"/>
          </a:xfrm>
          <a:prstGeom prst="rect">
            <a:avLst/>
          </a:prstGeom>
          <a:noFill/>
          <a:ln/>
        </p:spPr>
        <p:txBody>
          <a:bodyPr wrap="square" lIns="0" tIns="0" rIns="0" bIns="0" rtlCol="0" anchor="ctr"/>
          <a:lstStyle/>
          <a:p>
            <a:pPr marL="0" indent="0">
              <a:lnSpc>
                <a:spcPct val="115000"/>
              </a:lnSpc>
              <a:buNone/>
            </a:pPr>
            <a:r>
              <a:rPr lang="en-US" dirty="0">
                <a:solidFill>
                  <a:srgbClr val="1F2933"/>
                </a:solidFill>
                <a:latin typeface="Calibri" pitchFamily="34" charset="0"/>
                <a:ea typeface="Calibri" pitchFamily="34" charset="-122"/>
                <a:cs typeface="Calibri" pitchFamily="34" charset="-120"/>
              </a:rPr>
              <a:t>The knobs you set every day trade performance against cost: batch sizes, priority rules, buffers, staffing, WIP limits. Set by habit, they leave money on the table. Optimization finds the settings that hit your targets at the lowest total cost, and re-finds them as things change.</a:t>
            </a:r>
            <a:endParaRPr lang="en-US" dirty="0"/>
          </a:p>
        </p:txBody>
      </p:sp>
      <p:sp>
        <p:nvSpPr>
          <p:cNvPr id="9" name="Text 5"/>
          <p:cNvSpPr txBox="1"/>
          <p:nvPr/>
        </p:nvSpPr>
        <p:spPr>
          <a:xfrm>
            <a:off x="731520" y="4343400"/>
            <a:ext cx="5394960" cy="822960"/>
          </a:xfrm>
          <a:prstGeom prst="rect">
            <a:avLst/>
          </a:prstGeom>
          <a:noFill/>
          <a:ln/>
        </p:spPr>
        <p:txBody>
          <a:bodyPr wrap="square" lIns="0" tIns="0" rIns="0" bIns="0" rtlCol="0" anchor="ctr"/>
          <a:lstStyle/>
          <a:p>
            <a:pPr marL="0" indent="0">
              <a:lnSpc>
                <a:spcPct val="110000"/>
              </a:lnSpc>
              <a:buNone/>
            </a:pPr>
            <a:r>
              <a:rPr lang="en-US" sz="1350" i="1" dirty="0">
                <a:solidFill>
                  <a:srgbClr val="2E7D8A"/>
                </a:solidFill>
                <a:latin typeface="Calibri" pitchFamily="34" charset="0"/>
                <a:ea typeface="Calibri" pitchFamily="34" charset="-122"/>
                <a:cs typeface="Calibri" pitchFamily="34" charset="-120"/>
              </a:rPr>
              <a:t>Example: batch size trades setup cost against holding and lead-time cost. There's a sweet spot, and it moves.</a:t>
            </a:r>
            <a:endParaRPr lang="en-US" sz="1350" dirty="0"/>
          </a:p>
        </p:txBody>
      </p:sp>
      <p:graphicFrame>
        <p:nvGraphicFramePr>
          <p:cNvPr id="10" name="Chart 0"/>
          <p:cNvGraphicFramePr/>
          <p:nvPr/>
        </p:nvGraphicFramePr>
        <p:xfrm>
          <a:off x="6400800" y="1965960"/>
          <a:ext cx="5029200" cy="3291840"/>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 6"/>
          <p:cNvSpPr txBox="1"/>
          <p:nvPr/>
        </p:nvSpPr>
        <p:spPr>
          <a:xfrm>
            <a:off x="6400800" y="5285232"/>
            <a:ext cx="5029200" cy="274320"/>
          </a:xfrm>
          <a:prstGeom prst="rect">
            <a:avLst/>
          </a:prstGeom>
          <a:noFill/>
          <a:ln/>
        </p:spPr>
        <p:txBody>
          <a:bodyPr wrap="square" lIns="0" tIns="0" rIns="0" bIns="0" rtlCol="0" anchor="ctr"/>
          <a:lstStyle/>
          <a:p>
            <a:pPr marL="0" indent="0" algn="ctr">
              <a:buNone/>
            </a:pPr>
            <a:r>
              <a:rPr lang="en-US" sz="1000" i="1" dirty="0">
                <a:solidFill>
                  <a:srgbClr val="6B7A88"/>
                </a:solidFill>
                <a:latin typeface="Calibri" pitchFamily="34" charset="0"/>
                <a:ea typeface="Calibri" pitchFamily="34" charset="-122"/>
                <a:cs typeface="Calibri" pitchFamily="34" charset="-120"/>
              </a:rPr>
              <a:t>batch size  →</a:t>
            </a:r>
            <a:endParaRPr lang="en-US" sz="1000" dirty="0"/>
          </a:p>
        </p:txBody>
      </p:sp>
      <p:sp>
        <p:nvSpPr>
          <p:cNvPr id="12" name="Text 7"/>
          <p:cNvSpPr txBox="1"/>
          <p:nvPr/>
        </p:nvSpPr>
        <p:spPr>
          <a:xfrm>
            <a:off x="7818120" y="4160520"/>
            <a:ext cx="1280160" cy="274320"/>
          </a:xfrm>
          <a:prstGeom prst="rect">
            <a:avLst/>
          </a:prstGeom>
          <a:noFill/>
          <a:ln/>
        </p:spPr>
        <p:txBody>
          <a:bodyPr wrap="square" lIns="0" tIns="0" rIns="0" bIns="0" rtlCol="0" anchor="ctr"/>
          <a:lstStyle/>
          <a:p>
            <a:pPr marL="0" indent="0" algn="ctr">
              <a:buNone/>
            </a:pPr>
            <a:r>
              <a:rPr lang="en-US" sz="1050" b="1" i="1" dirty="0">
                <a:solidFill>
                  <a:srgbClr val="1B3A5B"/>
                </a:solidFill>
                <a:latin typeface="Calibri" pitchFamily="34" charset="0"/>
                <a:ea typeface="Calibri" pitchFamily="34" charset="-122"/>
                <a:cs typeface="Calibri" pitchFamily="34" charset="-120"/>
              </a:rPr>
              <a:t>sweet spot</a:t>
            </a:r>
            <a:endParaRPr lang="en-US" sz="1050" dirty="0"/>
          </a:p>
        </p:txBody>
      </p:sp>
      <p:sp>
        <p:nvSpPr>
          <p:cNvPr id="13" name="Text 8"/>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STARTER KIT</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Five numbers worth more than the rest</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31520" y="1783080"/>
            <a:ext cx="10716768" cy="658368"/>
          </a:xfrm>
          <a:prstGeom prst="roundRect">
            <a:avLst>
              <a:gd name="adj" fmla="val 8333"/>
            </a:avLst>
          </a:prstGeom>
          <a:solidFill>
            <a:srgbClr val="EEF3F6"/>
          </a:solidFill>
          <a:ln w="12700">
            <a:solidFill>
              <a:srgbClr val="E2E9ED"/>
            </a:solidFill>
            <a:prstDash val="solid"/>
          </a:ln>
        </p:spPr>
        <p:txBody>
          <a:bodyPr/>
          <a:lstStyle/>
          <a:p>
            <a:endParaRPr lang="en-US"/>
          </a:p>
        </p:txBody>
      </p:sp>
      <p:sp>
        <p:nvSpPr>
          <p:cNvPr id="9" name="Shape 5"/>
          <p:cNvSpPr/>
          <p:nvPr/>
        </p:nvSpPr>
        <p:spPr>
          <a:xfrm>
            <a:off x="960120" y="1929384"/>
            <a:ext cx="365760" cy="365760"/>
          </a:xfrm>
          <a:prstGeom prst="ellipse">
            <a:avLst/>
          </a:prstGeom>
          <a:solidFill>
            <a:srgbClr val="2E7D8A"/>
          </a:solidFill>
          <a:ln/>
        </p:spPr>
        <p:txBody>
          <a:bodyPr/>
          <a:lstStyle/>
          <a:p>
            <a:endParaRPr lang="en-US"/>
          </a:p>
        </p:txBody>
      </p:sp>
      <p:sp>
        <p:nvSpPr>
          <p:cNvPr id="10" name="Text 6"/>
          <p:cNvSpPr txBox="1"/>
          <p:nvPr/>
        </p:nvSpPr>
        <p:spPr>
          <a:xfrm>
            <a:off x="1508760" y="1783080"/>
            <a:ext cx="3383280" cy="658368"/>
          </a:xfrm>
          <a:prstGeom prst="rect">
            <a:avLst/>
          </a:prstGeom>
          <a:noFill/>
          <a:ln/>
        </p:spPr>
        <p:txBody>
          <a:bodyPr wrap="square" lIns="0" tIns="0" rIns="0" bIns="0" rtlCol="0" anchor="ctr"/>
          <a:lstStyle/>
          <a:p>
            <a:pPr marL="0" indent="0">
              <a:buNone/>
            </a:pPr>
            <a:r>
              <a:rPr lang="en-US" sz="2000" b="1" dirty="0">
                <a:solidFill>
                  <a:srgbClr val="1B3A5B"/>
                </a:solidFill>
                <a:latin typeface="Cambria" pitchFamily="34" charset="0"/>
                <a:ea typeface="Cambria" pitchFamily="34" charset="-122"/>
                <a:cs typeface="Cambria" pitchFamily="34" charset="-120"/>
              </a:rPr>
              <a:t>Flow efficiency</a:t>
            </a:r>
            <a:endParaRPr lang="en-US" sz="2000" dirty="0"/>
          </a:p>
        </p:txBody>
      </p:sp>
      <p:sp>
        <p:nvSpPr>
          <p:cNvPr id="11" name="Text 7"/>
          <p:cNvSpPr txBox="1"/>
          <p:nvPr/>
        </p:nvSpPr>
        <p:spPr>
          <a:xfrm>
            <a:off x="5394960" y="1783080"/>
            <a:ext cx="6400800" cy="658368"/>
          </a:xfrm>
          <a:prstGeom prst="rect">
            <a:avLst/>
          </a:prstGeom>
          <a:noFill/>
          <a:ln/>
        </p:spPr>
        <p:txBody>
          <a:bodyPr wrap="square" lIns="0" tIns="0" rIns="0" bIns="0" rtlCol="0" anchor="ctr"/>
          <a:lstStyle/>
          <a:p>
            <a:pPr marL="0" indent="0">
              <a:buNone/>
            </a:pPr>
            <a:r>
              <a:rPr lang="en-US" sz="1400" b="1" dirty="0">
                <a:solidFill>
                  <a:srgbClr val="1F2933"/>
                </a:solidFill>
                <a:latin typeface="Calibri" pitchFamily="34" charset="0"/>
                <a:ea typeface="Calibri" pitchFamily="34" charset="-122"/>
                <a:cs typeface="Calibri" pitchFamily="34" charset="-120"/>
              </a:rPr>
              <a:t>Work time / total lead time. The wake-up call.</a:t>
            </a:r>
            <a:endParaRPr lang="en-US" sz="1400" b="1" dirty="0"/>
          </a:p>
        </p:txBody>
      </p:sp>
      <p:sp>
        <p:nvSpPr>
          <p:cNvPr id="12" name="Shape 8"/>
          <p:cNvSpPr/>
          <p:nvPr/>
        </p:nvSpPr>
        <p:spPr>
          <a:xfrm>
            <a:off x="731520" y="2569464"/>
            <a:ext cx="10716768" cy="658368"/>
          </a:xfrm>
          <a:prstGeom prst="roundRect">
            <a:avLst>
              <a:gd name="adj" fmla="val 8333"/>
            </a:avLst>
          </a:prstGeom>
          <a:solidFill>
            <a:srgbClr val="FFFFFF"/>
          </a:solidFill>
          <a:ln w="12700">
            <a:solidFill>
              <a:srgbClr val="E2E9ED"/>
            </a:solidFill>
            <a:prstDash val="solid"/>
          </a:ln>
        </p:spPr>
        <p:txBody>
          <a:bodyPr/>
          <a:lstStyle/>
          <a:p>
            <a:endParaRPr lang="en-US"/>
          </a:p>
        </p:txBody>
      </p:sp>
      <p:sp>
        <p:nvSpPr>
          <p:cNvPr id="13" name="Shape 9"/>
          <p:cNvSpPr/>
          <p:nvPr/>
        </p:nvSpPr>
        <p:spPr>
          <a:xfrm>
            <a:off x="960120" y="2715768"/>
            <a:ext cx="365760" cy="365760"/>
          </a:xfrm>
          <a:prstGeom prst="ellipse">
            <a:avLst/>
          </a:prstGeom>
          <a:solidFill>
            <a:srgbClr val="1B3A5B"/>
          </a:solidFill>
          <a:ln/>
        </p:spPr>
        <p:txBody>
          <a:bodyPr/>
          <a:lstStyle/>
          <a:p>
            <a:endParaRPr lang="en-US"/>
          </a:p>
        </p:txBody>
      </p:sp>
      <p:sp>
        <p:nvSpPr>
          <p:cNvPr id="14" name="Text 10"/>
          <p:cNvSpPr txBox="1"/>
          <p:nvPr/>
        </p:nvSpPr>
        <p:spPr>
          <a:xfrm>
            <a:off x="1508760" y="2569464"/>
            <a:ext cx="3383280" cy="658368"/>
          </a:xfrm>
          <a:prstGeom prst="rect">
            <a:avLst/>
          </a:prstGeom>
          <a:noFill/>
          <a:ln/>
        </p:spPr>
        <p:txBody>
          <a:bodyPr wrap="square" lIns="0" tIns="0" rIns="0" bIns="0" rtlCol="0" anchor="ctr"/>
          <a:lstStyle/>
          <a:p>
            <a:pPr marL="0" indent="0">
              <a:buNone/>
            </a:pPr>
            <a:r>
              <a:rPr lang="en-US" sz="2000" b="1" dirty="0">
                <a:solidFill>
                  <a:srgbClr val="1B3A5B"/>
                </a:solidFill>
                <a:latin typeface="Cambria" pitchFamily="34" charset="0"/>
                <a:ea typeface="Cambria" pitchFamily="34" charset="-122"/>
                <a:cs typeface="Cambria" pitchFamily="34" charset="-120"/>
              </a:rPr>
              <a:t>Expedite rate</a:t>
            </a:r>
            <a:endParaRPr lang="en-US" sz="2000" dirty="0"/>
          </a:p>
        </p:txBody>
      </p:sp>
      <p:sp>
        <p:nvSpPr>
          <p:cNvPr id="15" name="Text 11"/>
          <p:cNvSpPr txBox="1"/>
          <p:nvPr/>
        </p:nvSpPr>
        <p:spPr>
          <a:xfrm>
            <a:off x="5394960" y="2569464"/>
            <a:ext cx="6400800" cy="658368"/>
          </a:xfrm>
          <a:prstGeom prst="rect">
            <a:avLst/>
          </a:prstGeom>
          <a:noFill/>
          <a:ln/>
        </p:spPr>
        <p:txBody>
          <a:bodyPr wrap="square" lIns="0" tIns="0" rIns="0" bIns="0" rtlCol="0" anchor="ctr"/>
          <a:lstStyle/>
          <a:p>
            <a:pPr marL="0" indent="0">
              <a:buNone/>
            </a:pPr>
            <a:r>
              <a:rPr lang="en-US" sz="1400" b="1" dirty="0">
                <a:solidFill>
                  <a:srgbClr val="1F2933"/>
                </a:solidFill>
                <a:latin typeface="Calibri" pitchFamily="34" charset="0"/>
                <a:ea typeface="Calibri" pitchFamily="34" charset="-122"/>
                <a:cs typeface="Calibri" pitchFamily="34" charset="-120"/>
              </a:rPr>
              <a:t>% of jobs that go hot. A dead-simple planning-health gauge.</a:t>
            </a:r>
            <a:endParaRPr lang="en-US" sz="1400" b="1" dirty="0"/>
          </a:p>
        </p:txBody>
      </p:sp>
      <p:sp>
        <p:nvSpPr>
          <p:cNvPr id="16" name="Shape 12"/>
          <p:cNvSpPr/>
          <p:nvPr/>
        </p:nvSpPr>
        <p:spPr>
          <a:xfrm>
            <a:off x="731520" y="3355848"/>
            <a:ext cx="10716768" cy="658368"/>
          </a:xfrm>
          <a:prstGeom prst="roundRect">
            <a:avLst>
              <a:gd name="adj" fmla="val 8333"/>
            </a:avLst>
          </a:prstGeom>
          <a:solidFill>
            <a:srgbClr val="EEF3F6"/>
          </a:solidFill>
          <a:ln w="12700">
            <a:solidFill>
              <a:srgbClr val="E2E9ED"/>
            </a:solidFill>
            <a:prstDash val="solid"/>
          </a:ln>
        </p:spPr>
        <p:txBody>
          <a:bodyPr/>
          <a:lstStyle/>
          <a:p>
            <a:endParaRPr lang="en-US"/>
          </a:p>
        </p:txBody>
      </p:sp>
      <p:sp>
        <p:nvSpPr>
          <p:cNvPr id="17" name="Shape 13"/>
          <p:cNvSpPr/>
          <p:nvPr/>
        </p:nvSpPr>
        <p:spPr>
          <a:xfrm>
            <a:off x="960120" y="3502152"/>
            <a:ext cx="365760" cy="365760"/>
          </a:xfrm>
          <a:prstGeom prst="ellipse">
            <a:avLst/>
          </a:prstGeom>
          <a:solidFill>
            <a:srgbClr val="E0A03B"/>
          </a:solidFill>
          <a:ln/>
        </p:spPr>
        <p:txBody>
          <a:bodyPr/>
          <a:lstStyle/>
          <a:p>
            <a:endParaRPr lang="en-US"/>
          </a:p>
        </p:txBody>
      </p:sp>
      <p:sp>
        <p:nvSpPr>
          <p:cNvPr id="18" name="Text 14"/>
          <p:cNvSpPr txBox="1"/>
          <p:nvPr/>
        </p:nvSpPr>
        <p:spPr>
          <a:xfrm>
            <a:off x="1508760" y="3355848"/>
            <a:ext cx="3383280" cy="658368"/>
          </a:xfrm>
          <a:prstGeom prst="rect">
            <a:avLst/>
          </a:prstGeom>
          <a:noFill/>
          <a:ln/>
        </p:spPr>
        <p:txBody>
          <a:bodyPr wrap="square" lIns="0" tIns="0" rIns="0" bIns="0" rtlCol="0" anchor="ctr"/>
          <a:lstStyle/>
          <a:p>
            <a:pPr marL="0" indent="0">
              <a:buNone/>
            </a:pPr>
            <a:r>
              <a:rPr lang="en-US" sz="2000" b="1" dirty="0">
                <a:solidFill>
                  <a:srgbClr val="1B3A5B"/>
                </a:solidFill>
                <a:latin typeface="Cambria" pitchFamily="34" charset="0"/>
                <a:ea typeface="Cambria" pitchFamily="34" charset="-122"/>
                <a:cs typeface="Cambria" pitchFamily="34" charset="-120"/>
              </a:rPr>
              <a:t>Constraint utilization</a:t>
            </a:r>
            <a:endParaRPr lang="en-US" sz="2000" dirty="0"/>
          </a:p>
        </p:txBody>
      </p:sp>
      <p:sp>
        <p:nvSpPr>
          <p:cNvPr id="19" name="Text 15"/>
          <p:cNvSpPr txBox="1"/>
          <p:nvPr/>
        </p:nvSpPr>
        <p:spPr>
          <a:xfrm>
            <a:off x="5394960" y="3355848"/>
            <a:ext cx="6400800" cy="658368"/>
          </a:xfrm>
          <a:prstGeom prst="rect">
            <a:avLst/>
          </a:prstGeom>
          <a:noFill/>
          <a:ln/>
        </p:spPr>
        <p:txBody>
          <a:bodyPr wrap="square" lIns="0" tIns="0" rIns="0" bIns="0" rtlCol="0" anchor="ctr"/>
          <a:lstStyle/>
          <a:p>
            <a:pPr marL="0" indent="0">
              <a:buNone/>
            </a:pPr>
            <a:r>
              <a:rPr lang="en-US" sz="1400" b="1" dirty="0">
                <a:solidFill>
                  <a:srgbClr val="1F2933"/>
                </a:solidFill>
                <a:latin typeface="Calibri" pitchFamily="34" charset="0"/>
                <a:ea typeface="Calibri" pitchFamily="34" charset="-122"/>
                <a:cs typeface="Calibri" pitchFamily="34" charset="-120"/>
              </a:rPr>
              <a:t>How hard your bottleneck runs. Not overall utilization, that's a trap.</a:t>
            </a:r>
            <a:endParaRPr lang="en-US" sz="1400" b="1" dirty="0"/>
          </a:p>
        </p:txBody>
      </p:sp>
      <p:sp>
        <p:nvSpPr>
          <p:cNvPr id="20" name="Shape 16"/>
          <p:cNvSpPr/>
          <p:nvPr/>
        </p:nvSpPr>
        <p:spPr>
          <a:xfrm>
            <a:off x="731520" y="4142232"/>
            <a:ext cx="10716768" cy="658368"/>
          </a:xfrm>
          <a:prstGeom prst="roundRect">
            <a:avLst>
              <a:gd name="adj" fmla="val 8333"/>
            </a:avLst>
          </a:prstGeom>
          <a:solidFill>
            <a:srgbClr val="FFFFFF"/>
          </a:solidFill>
          <a:ln w="12700">
            <a:solidFill>
              <a:srgbClr val="E2E9ED"/>
            </a:solidFill>
            <a:prstDash val="solid"/>
          </a:ln>
        </p:spPr>
        <p:txBody>
          <a:bodyPr/>
          <a:lstStyle/>
          <a:p>
            <a:endParaRPr lang="en-US"/>
          </a:p>
        </p:txBody>
      </p:sp>
      <p:sp>
        <p:nvSpPr>
          <p:cNvPr id="21" name="Shape 17"/>
          <p:cNvSpPr/>
          <p:nvPr/>
        </p:nvSpPr>
        <p:spPr>
          <a:xfrm>
            <a:off x="960120" y="4288536"/>
            <a:ext cx="365760" cy="365760"/>
          </a:xfrm>
          <a:prstGeom prst="ellipse">
            <a:avLst/>
          </a:prstGeom>
          <a:solidFill>
            <a:srgbClr val="2E7D8A"/>
          </a:solidFill>
          <a:ln/>
        </p:spPr>
        <p:txBody>
          <a:bodyPr/>
          <a:lstStyle/>
          <a:p>
            <a:endParaRPr lang="en-US"/>
          </a:p>
        </p:txBody>
      </p:sp>
      <p:sp>
        <p:nvSpPr>
          <p:cNvPr id="22" name="Text 18"/>
          <p:cNvSpPr txBox="1"/>
          <p:nvPr/>
        </p:nvSpPr>
        <p:spPr>
          <a:xfrm>
            <a:off x="1508760" y="4142232"/>
            <a:ext cx="3383280" cy="658368"/>
          </a:xfrm>
          <a:prstGeom prst="rect">
            <a:avLst/>
          </a:prstGeom>
          <a:noFill/>
          <a:ln/>
        </p:spPr>
        <p:txBody>
          <a:bodyPr wrap="square" lIns="0" tIns="0" rIns="0" bIns="0" rtlCol="0" anchor="ctr"/>
          <a:lstStyle/>
          <a:p>
            <a:pPr marL="0" indent="0">
              <a:buNone/>
            </a:pPr>
            <a:r>
              <a:rPr lang="en-US" sz="2000" b="1" dirty="0">
                <a:solidFill>
                  <a:srgbClr val="1B3A5B"/>
                </a:solidFill>
                <a:latin typeface="Cambria" pitchFamily="34" charset="0"/>
                <a:ea typeface="Cambria" pitchFamily="34" charset="-122"/>
                <a:cs typeface="Cambria" pitchFamily="34" charset="-120"/>
              </a:rPr>
              <a:t>Schedule churn</a:t>
            </a:r>
            <a:endParaRPr lang="en-US" sz="2000" dirty="0"/>
          </a:p>
        </p:txBody>
      </p:sp>
      <p:sp>
        <p:nvSpPr>
          <p:cNvPr id="23" name="Text 19"/>
          <p:cNvSpPr txBox="1"/>
          <p:nvPr/>
        </p:nvSpPr>
        <p:spPr>
          <a:xfrm>
            <a:off x="5394960" y="4142232"/>
            <a:ext cx="6400800" cy="658368"/>
          </a:xfrm>
          <a:prstGeom prst="rect">
            <a:avLst/>
          </a:prstGeom>
          <a:noFill/>
          <a:ln/>
        </p:spPr>
        <p:txBody>
          <a:bodyPr wrap="square" lIns="0" tIns="0" rIns="0" bIns="0" rtlCol="0" anchor="ctr"/>
          <a:lstStyle/>
          <a:p>
            <a:pPr marL="0" indent="0">
              <a:buNone/>
            </a:pPr>
            <a:r>
              <a:rPr lang="en-US" sz="1400" b="1" dirty="0">
                <a:solidFill>
                  <a:srgbClr val="1F2933"/>
                </a:solidFill>
                <a:latin typeface="Calibri" pitchFamily="34" charset="0"/>
                <a:ea typeface="Calibri" pitchFamily="34" charset="-122"/>
                <a:cs typeface="Calibri" pitchFamily="34" charset="-120"/>
              </a:rPr>
              <a:t>How often the plan changes. High churn means no real plan.</a:t>
            </a:r>
            <a:endParaRPr lang="en-US" sz="1400" b="1" dirty="0"/>
          </a:p>
        </p:txBody>
      </p:sp>
      <p:sp>
        <p:nvSpPr>
          <p:cNvPr id="24" name="Shape 20"/>
          <p:cNvSpPr/>
          <p:nvPr/>
        </p:nvSpPr>
        <p:spPr>
          <a:xfrm>
            <a:off x="731520" y="4928616"/>
            <a:ext cx="10716768" cy="658368"/>
          </a:xfrm>
          <a:prstGeom prst="roundRect">
            <a:avLst>
              <a:gd name="adj" fmla="val 8333"/>
            </a:avLst>
          </a:prstGeom>
          <a:solidFill>
            <a:srgbClr val="EEF3F6"/>
          </a:solidFill>
          <a:ln w="12700">
            <a:solidFill>
              <a:srgbClr val="E2E9ED"/>
            </a:solidFill>
            <a:prstDash val="solid"/>
          </a:ln>
        </p:spPr>
        <p:txBody>
          <a:bodyPr/>
          <a:lstStyle/>
          <a:p>
            <a:endParaRPr lang="en-US"/>
          </a:p>
        </p:txBody>
      </p:sp>
      <p:sp>
        <p:nvSpPr>
          <p:cNvPr id="25" name="Shape 21"/>
          <p:cNvSpPr/>
          <p:nvPr/>
        </p:nvSpPr>
        <p:spPr>
          <a:xfrm>
            <a:off x="960120" y="5074920"/>
            <a:ext cx="365760" cy="365760"/>
          </a:xfrm>
          <a:prstGeom prst="ellipse">
            <a:avLst/>
          </a:prstGeom>
          <a:solidFill>
            <a:srgbClr val="1B3A5B"/>
          </a:solidFill>
          <a:ln/>
        </p:spPr>
        <p:txBody>
          <a:bodyPr/>
          <a:lstStyle/>
          <a:p>
            <a:endParaRPr lang="en-US"/>
          </a:p>
        </p:txBody>
      </p:sp>
      <p:sp>
        <p:nvSpPr>
          <p:cNvPr id="26" name="Text 22"/>
          <p:cNvSpPr txBox="1"/>
          <p:nvPr/>
        </p:nvSpPr>
        <p:spPr>
          <a:xfrm>
            <a:off x="1508760" y="4928616"/>
            <a:ext cx="3383280" cy="658368"/>
          </a:xfrm>
          <a:prstGeom prst="rect">
            <a:avLst/>
          </a:prstGeom>
          <a:noFill/>
          <a:ln/>
        </p:spPr>
        <p:txBody>
          <a:bodyPr wrap="square" lIns="0" tIns="0" rIns="0" bIns="0" rtlCol="0" anchor="ctr"/>
          <a:lstStyle/>
          <a:p>
            <a:pPr marL="0" indent="0">
              <a:buNone/>
            </a:pPr>
            <a:r>
              <a:rPr lang="en-US" sz="2000" b="1" dirty="0">
                <a:solidFill>
                  <a:srgbClr val="1B3A5B"/>
                </a:solidFill>
                <a:latin typeface="Cambria" pitchFamily="34" charset="0"/>
                <a:ea typeface="Cambria" pitchFamily="34" charset="-122"/>
                <a:cs typeface="Cambria" pitchFamily="34" charset="-120"/>
              </a:rPr>
              <a:t>$ per constraint hour</a:t>
            </a:r>
            <a:endParaRPr lang="en-US" sz="2000" dirty="0"/>
          </a:p>
        </p:txBody>
      </p:sp>
      <p:sp>
        <p:nvSpPr>
          <p:cNvPr id="27" name="Text 23"/>
          <p:cNvSpPr txBox="1"/>
          <p:nvPr/>
        </p:nvSpPr>
        <p:spPr>
          <a:xfrm>
            <a:off x="5394960" y="4928616"/>
            <a:ext cx="6400800" cy="658368"/>
          </a:xfrm>
          <a:prstGeom prst="rect">
            <a:avLst/>
          </a:prstGeom>
          <a:noFill/>
          <a:ln/>
        </p:spPr>
        <p:txBody>
          <a:bodyPr wrap="square" lIns="0" tIns="0" rIns="0" bIns="0" rtlCol="0" anchor="ctr"/>
          <a:lstStyle/>
          <a:p>
            <a:pPr marL="0" indent="0">
              <a:buNone/>
            </a:pPr>
            <a:r>
              <a:rPr lang="en-US" sz="1400" b="1" dirty="0">
                <a:solidFill>
                  <a:srgbClr val="1F2933"/>
                </a:solidFill>
                <a:latin typeface="Calibri" pitchFamily="34" charset="0"/>
                <a:ea typeface="Calibri" pitchFamily="34" charset="-122"/>
                <a:cs typeface="Calibri" pitchFamily="34" charset="-120"/>
              </a:rPr>
              <a:t>The money metric: profit made per bottleneck hour.</a:t>
            </a:r>
            <a:endParaRPr lang="en-US" sz="1400" b="1" dirty="0"/>
          </a:p>
        </p:txBody>
      </p:sp>
      <p:sp>
        <p:nvSpPr>
          <p:cNvPr id="28" name="Text 24"/>
          <p:cNvSpPr txBox="1"/>
          <p:nvPr/>
        </p:nvSpPr>
        <p:spPr>
          <a:xfrm>
            <a:off x="731520" y="5760720"/>
            <a:ext cx="10607040" cy="320040"/>
          </a:xfrm>
          <a:prstGeom prst="rect">
            <a:avLst/>
          </a:prstGeom>
          <a:noFill/>
          <a:ln/>
        </p:spPr>
        <p:txBody>
          <a:bodyPr wrap="square" lIns="0" tIns="0" rIns="0" bIns="0" rtlCol="0" anchor="ctr"/>
          <a:lstStyle/>
          <a:p>
            <a:pPr marL="0" indent="0">
              <a:buNone/>
            </a:pPr>
            <a:r>
              <a:rPr lang="en-US" sz="1300" i="1" dirty="0">
                <a:solidFill>
                  <a:srgbClr val="2E7D8A"/>
                </a:solidFill>
                <a:latin typeface="Calibri" pitchFamily="34" charset="0"/>
                <a:ea typeface="Calibri" pitchFamily="34" charset="-122"/>
                <a:cs typeface="Calibri" pitchFamily="34" charset="-120"/>
              </a:rPr>
              <a:t>Start with the first two by hand this week. Formulas for all five are on the one-page handout.</a:t>
            </a:r>
            <a:endParaRPr lang="en-US" sz="1300" dirty="0"/>
          </a:p>
        </p:txBody>
      </p:sp>
      <p:sp>
        <p:nvSpPr>
          <p:cNvPr id="29" name="Text 25"/>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FOR REFERENCE</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The fuller scheduling toolbox</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Text 4"/>
          <p:cNvSpPr txBox="1"/>
          <p:nvPr/>
        </p:nvSpPr>
        <p:spPr>
          <a:xfrm>
            <a:off x="731520" y="1417320"/>
            <a:ext cx="10607040" cy="365760"/>
          </a:xfrm>
          <a:prstGeom prst="rect">
            <a:avLst/>
          </a:prstGeom>
          <a:noFill/>
          <a:ln/>
        </p:spPr>
        <p:txBody>
          <a:bodyPr wrap="square" lIns="0" tIns="0" rIns="0" bIns="0" rtlCol="0" anchor="ctr"/>
          <a:lstStyle/>
          <a:p>
            <a:pPr marL="0" indent="0">
              <a:buNone/>
            </a:pPr>
            <a:r>
              <a:rPr lang="en-US" sz="1350" i="1" dirty="0">
                <a:solidFill>
                  <a:srgbClr val="6B7A88"/>
                </a:solidFill>
                <a:latin typeface="Calibri" pitchFamily="34" charset="0"/>
                <a:ea typeface="Calibri" pitchFamily="34" charset="-122"/>
                <a:cs typeface="Calibri" pitchFamily="34" charset="-120"/>
              </a:rPr>
              <a:t>You don't need all of these. Know they exist, and reach for one when a specific question comes up.</a:t>
            </a:r>
            <a:endParaRPr lang="en-US" sz="1350" dirty="0"/>
          </a:p>
        </p:txBody>
      </p:sp>
      <p:sp>
        <p:nvSpPr>
          <p:cNvPr id="9" name="Shape 5"/>
          <p:cNvSpPr/>
          <p:nvPr/>
        </p:nvSpPr>
        <p:spPr>
          <a:xfrm>
            <a:off x="731520" y="1920240"/>
            <a:ext cx="5212080" cy="1874520"/>
          </a:xfrm>
          <a:prstGeom prst="roundRect">
            <a:avLst>
              <a:gd name="adj" fmla="val 3415"/>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0" name="Shape 6"/>
          <p:cNvSpPr/>
          <p:nvPr/>
        </p:nvSpPr>
        <p:spPr>
          <a:xfrm>
            <a:off x="731520" y="1920240"/>
            <a:ext cx="5212080" cy="475488"/>
          </a:xfrm>
          <a:prstGeom prst="roundRect">
            <a:avLst>
              <a:gd name="adj" fmla="val 13462"/>
            </a:avLst>
          </a:prstGeom>
          <a:solidFill>
            <a:srgbClr val="2E7D8A"/>
          </a:solidFill>
          <a:ln/>
        </p:spPr>
        <p:txBody>
          <a:bodyPr/>
          <a:lstStyle/>
          <a:p>
            <a:endParaRPr lang="en-US"/>
          </a:p>
        </p:txBody>
      </p:sp>
      <p:sp>
        <p:nvSpPr>
          <p:cNvPr id="11" name="Text 7"/>
          <p:cNvSpPr txBox="1"/>
          <p:nvPr/>
        </p:nvSpPr>
        <p:spPr>
          <a:xfrm>
            <a:off x="1005840" y="1920240"/>
            <a:ext cx="4663440" cy="475488"/>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Delivery &amp; reliability</a:t>
            </a:r>
            <a:endParaRPr lang="en-US" sz="2000" dirty="0"/>
          </a:p>
        </p:txBody>
      </p:sp>
      <p:sp>
        <p:nvSpPr>
          <p:cNvPr id="12" name="Text 8"/>
          <p:cNvSpPr txBox="1"/>
          <p:nvPr/>
        </p:nvSpPr>
        <p:spPr>
          <a:xfrm>
            <a:off x="1051560" y="2487168"/>
            <a:ext cx="2286000" cy="1188720"/>
          </a:xfrm>
          <a:prstGeom prst="rect">
            <a:avLst/>
          </a:prstGeom>
          <a:noFill/>
          <a:ln/>
        </p:spPr>
        <p:txBody>
          <a:bodyPr wrap="square" lIns="0" tIns="0" rIns="0" bIns="0" rtlCol="0" anchor="t"/>
          <a:lstStyle/>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On-time delivery (OTD)</a:t>
            </a:r>
            <a:endParaRPr lang="en-US" b="1" dirty="0"/>
          </a:p>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OTDIF (on-time, in full)</a:t>
            </a:r>
            <a:endParaRPr lang="en-US" b="1" dirty="0"/>
          </a:p>
        </p:txBody>
      </p:sp>
      <p:sp>
        <p:nvSpPr>
          <p:cNvPr id="13" name="Text 9"/>
          <p:cNvSpPr txBox="1"/>
          <p:nvPr/>
        </p:nvSpPr>
        <p:spPr>
          <a:xfrm>
            <a:off x="3337560" y="2487168"/>
            <a:ext cx="2286000" cy="1188720"/>
          </a:xfrm>
          <a:prstGeom prst="rect">
            <a:avLst/>
          </a:prstGeom>
          <a:noFill/>
          <a:ln/>
        </p:spPr>
        <p:txBody>
          <a:bodyPr wrap="square" lIns="0" tIns="0" rIns="0" bIns="0" rtlCol="0" anchor="t"/>
          <a:lstStyle/>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Schedule adherence</a:t>
            </a:r>
            <a:endParaRPr lang="en-US" b="1" dirty="0"/>
          </a:p>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Tardiness / lateness</a:t>
            </a:r>
            <a:endParaRPr lang="en-US" b="1" dirty="0"/>
          </a:p>
        </p:txBody>
      </p:sp>
      <p:sp>
        <p:nvSpPr>
          <p:cNvPr id="14" name="Shape 10"/>
          <p:cNvSpPr/>
          <p:nvPr/>
        </p:nvSpPr>
        <p:spPr>
          <a:xfrm>
            <a:off x="6236208" y="1920240"/>
            <a:ext cx="5212080" cy="1874520"/>
          </a:xfrm>
          <a:prstGeom prst="roundRect">
            <a:avLst>
              <a:gd name="adj" fmla="val 3415"/>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5" name="Shape 11"/>
          <p:cNvSpPr/>
          <p:nvPr/>
        </p:nvSpPr>
        <p:spPr>
          <a:xfrm>
            <a:off x="6236208" y="1920240"/>
            <a:ext cx="5212080" cy="475488"/>
          </a:xfrm>
          <a:prstGeom prst="roundRect">
            <a:avLst>
              <a:gd name="adj" fmla="val 13462"/>
            </a:avLst>
          </a:prstGeom>
          <a:solidFill>
            <a:srgbClr val="1B3A5B"/>
          </a:solidFill>
          <a:ln/>
        </p:spPr>
        <p:txBody>
          <a:bodyPr/>
          <a:lstStyle/>
          <a:p>
            <a:endParaRPr lang="en-US"/>
          </a:p>
        </p:txBody>
      </p:sp>
      <p:sp>
        <p:nvSpPr>
          <p:cNvPr id="16" name="Text 12"/>
          <p:cNvSpPr txBox="1"/>
          <p:nvPr/>
        </p:nvSpPr>
        <p:spPr>
          <a:xfrm>
            <a:off x="6510528" y="1920240"/>
            <a:ext cx="4663440" cy="475488"/>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Speed &amp; flow</a:t>
            </a:r>
            <a:endParaRPr lang="en-US" sz="2000" dirty="0"/>
          </a:p>
        </p:txBody>
      </p:sp>
      <p:sp>
        <p:nvSpPr>
          <p:cNvPr id="17" name="Text 13"/>
          <p:cNvSpPr txBox="1"/>
          <p:nvPr/>
        </p:nvSpPr>
        <p:spPr>
          <a:xfrm>
            <a:off x="6556248" y="2487168"/>
            <a:ext cx="2286000" cy="1188720"/>
          </a:xfrm>
          <a:prstGeom prst="rect">
            <a:avLst/>
          </a:prstGeom>
          <a:noFill/>
          <a:ln/>
        </p:spPr>
        <p:txBody>
          <a:bodyPr wrap="square" lIns="0" tIns="0" rIns="0" bIns="0" rtlCol="0" anchor="t"/>
          <a:lstStyle/>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Lead time &amp; variability</a:t>
            </a:r>
            <a:endParaRPr lang="en-US" b="1" dirty="0"/>
          </a:p>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Cycle time</a:t>
            </a:r>
            <a:endParaRPr lang="en-US" b="1" dirty="0"/>
          </a:p>
        </p:txBody>
      </p:sp>
      <p:sp>
        <p:nvSpPr>
          <p:cNvPr id="18" name="Text 14"/>
          <p:cNvSpPr txBox="1"/>
          <p:nvPr/>
        </p:nvSpPr>
        <p:spPr>
          <a:xfrm>
            <a:off x="8842248" y="2487168"/>
            <a:ext cx="2286000" cy="1188720"/>
          </a:xfrm>
          <a:prstGeom prst="rect">
            <a:avLst/>
          </a:prstGeom>
          <a:noFill/>
          <a:ln/>
        </p:spPr>
        <p:txBody>
          <a:bodyPr wrap="square" lIns="0" tIns="0" rIns="0" bIns="0" rtlCol="0" anchor="t"/>
          <a:lstStyle/>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Makespan</a:t>
            </a:r>
            <a:endParaRPr lang="en-US" b="1" dirty="0"/>
          </a:p>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Flow efficiency, WIP level</a:t>
            </a:r>
            <a:endParaRPr lang="en-US" b="1" dirty="0"/>
          </a:p>
        </p:txBody>
      </p:sp>
      <p:sp>
        <p:nvSpPr>
          <p:cNvPr id="19" name="Shape 15"/>
          <p:cNvSpPr/>
          <p:nvPr/>
        </p:nvSpPr>
        <p:spPr>
          <a:xfrm>
            <a:off x="731520" y="4050792"/>
            <a:ext cx="5212080" cy="1874520"/>
          </a:xfrm>
          <a:prstGeom prst="roundRect">
            <a:avLst>
              <a:gd name="adj" fmla="val 3415"/>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20" name="Shape 16"/>
          <p:cNvSpPr/>
          <p:nvPr/>
        </p:nvSpPr>
        <p:spPr>
          <a:xfrm>
            <a:off x="731520" y="4050792"/>
            <a:ext cx="5212080" cy="475488"/>
          </a:xfrm>
          <a:prstGeom prst="roundRect">
            <a:avLst>
              <a:gd name="adj" fmla="val 13462"/>
            </a:avLst>
          </a:prstGeom>
          <a:solidFill>
            <a:srgbClr val="E0A03B"/>
          </a:solidFill>
          <a:ln/>
        </p:spPr>
        <p:txBody>
          <a:bodyPr/>
          <a:lstStyle/>
          <a:p>
            <a:endParaRPr lang="en-US"/>
          </a:p>
        </p:txBody>
      </p:sp>
      <p:sp>
        <p:nvSpPr>
          <p:cNvPr id="21" name="Text 17"/>
          <p:cNvSpPr txBox="1"/>
          <p:nvPr/>
        </p:nvSpPr>
        <p:spPr>
          <a:xfrm>
            <a:off x="1005840" y="4050792"/>
            <a:ext cx="4663440" cy="475488"/>
          </a:xfrm>
          <a:prstGeom prst="rect">
            <a:avLst/>
          </a:prstGeom>
          <a:noFill/>
          <a:ln/>
        </p:spPr>
        <p:txBody>
          <a:bodyPr wrap="square" lIns="0" tIns="0" rIns="0" bIns="0" rtlCol="0" anchor="ctr"/>
          <a:lstStyle/>
          <a:p>
            <a:pPr marL="0" indent="0">
              <a:buNone/>
            </a:pPr>
            <a:r>
              <a:rPr lang="en-US" sz="2000" b="1" dirty="0">
                <a:solidFill>
                  <a:srgbClr val="3A2B08"/>
                </a:solidFill>
                <a:latin typeface="Cambria" pitchFamily="34" charset="0"/>
                <a:ea typeface="Cambria" pitchFamily="34" charset="-122"/>
                <a:cs typeface="Cambria" pitchFamily="34" charset="-120"/>
              </a:rPr>
              <a:t>Capacity &amp; equipment</a:t>
            </a:r>
            <a:endParaRPr lang="en-US" sz="2000" dirty="0"/>
          </a:p>
        </p:txBody>
      </p:sp>
      <p:sp>
        <p:nvSpPr>
          <p:cNvPr id="22" name="Text 18"/>
          <p:cNvSpPr txBox="1"/>
          <p:nvPr/>
        </p:nvSpPr>
        <p:spPr>
          <a:xfrm>
            <a:off x="1051560" y="4617720"/>
            <a:ext cx="2286000" cy="1188720"/>
          </a:xfrm>
          <a:prstGeom prst="rect">
            <a:avLst/>
          </a:prstGeom>
          <a:noFill/>
          <a:ln/>
        </p:spPr>
        <p:txBody>
          <a:bodyPr wrap="square" lIns="0" tIns="0" rIns="0" bIns="0" rtlCol="0" anchor="t"/>
          <a:lstStyle/>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OEE</a:t>
            </a:r>
            <a:endParaRPr lang="en-US" b="1" dirty="0"/>
          </a:p>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Constraint utilization</a:t>
            </a:r>
            <a:endParaRPr lang="en-US" b="1" dirty="0"/>
          </a:p>
        </p:txBody>
      </p:sp>
      <p:sp>
        <p:nvSpPr>
          <p:cNvPr id="23" name="Text 19"/>
          <p:cNvSpPr txBox="1"/>
          <p:nvPr/>
        </p:nvSpPr>
        <p:spPr>
          <a:xfrm>
            <a:off x="3337560" y="4617720"/>
            <a:ext cx="2286000" cy="1188720"/>
          </a:xfrm>
          <a:prstGeom prst="rect">
            <a:avLst/>
          </a:prstGeom>
          <a:noFill/>
          <a:ln/>
        </p:spPr>
        <p:txBody>
          <a:bodyPr wrap="square" lIns="0" tIns="0" rIns="0" bIns="0" rtlCol="0" anchor="t"/>
          <a:lstStyle/>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Setup / changeover time</a:t>
            </a:r>
            <a:endParaRPr lang="en-US" b="1" dirty="0"/>
          </a:p>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Availability</a:t>
            </a:r>
            <a:endParaRPr lang="en-US" b="1" dirty="0"/>
          </a:p>
        </p:txBody>
      </p:sp>
      <p:sp>
        <p:nvSpPr>
          <p:cNvPr id="24" name="Shape 20"/>
          <p:cNvSpPr/>
          <p:nvPr/>
        </p:nvSpPr>
        <p:spPr>
          <a:xfrm>
            <a:off x="6236208" y="4050792"/>
            <a:ext cx="5212080" cy="1874520"/>
          </a:xfrm>
          <a:prstGeom prst="roundRect">
            <a:avLst>
              <a:gd name="adj" fmla="val 3415"/>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25" name="Shape 21"/>
          <p:cNvSpPr/>
          <p:nvPr/>
        </p:nvSpPr>
        <p:spPr>
          <a:xfrm>
            <a:off x="6236208" y="4050792"/>
            <a:ext cx="5212080" cy="475488"/>
          </a:xfrm>
          <a:prstGeom prst="roundRect">
            <a:avLst>
              <a:gd name="adj" fmla="val 13462"/>
            </a:avLst>
          </a:prstGeom>
          <a:solidFill>
            <a:srgbClr val="2E7D8A"/>
          </a:solidFill>
          <a:ln/>
        </p:spPr>
        <p:txBody>
          <a:bodyPr/>
          <a:lstStyle/>
          <a:p>
            <a:endParaRPr lang="en-US"/>
          </a:p>
        </p:txBody>
      </p:sp>
      <p:sp>
        <p:nvSpPr>
          <p:cNvPr id="26" name="Text 22"/>
          <p:cNvSpPr txBox="1"/>
          <p:nvPr/>
        </p:nvSpPr>
        <p:spPr>
          <a:xfrm>
            <a:off x="6510528" y="4050792"/>
            <a:ext cx="4663440" cy="475488"/>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Priority &amp; money</a:t>
            </a:r>
            <a:endParaRPr lang="en-US" sz="2000" dirty="0"/>
          </a:p>
        </p:txBody>
      </p:sp>
      <p:sp>
        <p:nvSpPr>
          <p:cNvPr id="27" name="Text 23"/>
          <p:cNvSpPr txBox="1"/>
          <p:nvPr/>
        </p:nvSpPr>
        <p:spPr>
          <a:xfrm>
            <a:off x="6556248" y="4617720"/>
            <a:ext cx="2286000" cy="1188720"/>
          </a:xfrm>
          <a:prstGeom prst="rect">
            <a:avLst/>
          </a:prstGeom>
          <a:noFill/>
          <a:ln/>
        </p:spPr>
        <p:txBody>
          <a:bodyPr wrap="square" lIns="0" tIns="0" rIns="0" bIns="0" rtlCol="0" anchor="t"/>
          <a:lstStyle/>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Critical ratio</a:t>
            </a:r>
            <a:endParaRPr lang="en-US" b="1" dirty="0"/>
          </a:p>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Slack time</a:t>
            </a:r>
            <a:endParaRPr lang="en-US" b="1" dirty="0"/>
          </a:p>
        </p:txBody>
      </p:sp>
      <p:sp>
        <p:nvSpPr>
          <p:cNvPr id="28" name="Text 24"/>
          <p:cNvSpPr txBox="1"/>
          <p:nvPr/>
        </p:nvSpPr>
        <p:spPr>
          <a:xfrm>
            <a:off x="8842248" y="4617720"/>
            <a:ext cx="2286000" cy="1188720"/>
          </a:xfrm>
          <a:prstGeom prst="rect">
            <a:avLst/>
          </a:prstGeom>
          <a:noFill/>
          <a:ln/>
        </p:spPr>
        <p:txBody>
          <a:bodyPr wrap="square" lIns="0" tIns="0" rIns="0" bIns="0" rtlCol="0" anchor="t"/>
          <a:lstStyle/>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Expedite rate / % hot jobs</a:t>
            </a:r>
            <a:endParaRPr lang="en-US" b="1" dirty="0"/>
          </a:p>
          <a:p>
            <a:pPr marL="177800" indent="-177800">
              <a:spcAft>
                <a:spcPts val="600"/>
              </a:spcAft>
              <a:buSzPct val="100000"/>
              <a:buChar char="•"/>
            </a:pPr>
            <a:r>
              <a:rPr lang="en-US" b="1" dirty="0">
                <a:solidFill>
                  <a:srgbClr val="1F2933"/>
                </a:solidFill>
                <a:latin typeface="Calibri" pitchFamily="34" charset="0"/>
                <a:ea typeface="Calibri" pitchFamily="34" charset="-122"/>
                <a:cs typeface="Calibri" pitchFamily="34" charset="-120"/>
              </a:rPr>
              <a:t>$ per constraint hour</a:t>
            </a:r>
            <a:endParaRPr lang="en-US" b="1" dirty="0"/>
          </a:p>
        </p:txBody>
      </p:sp>
      <p:sp>
        <p:nvSpPr>
          <p:cNvPr id="29" name="Text 25"/>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STARTER KIT</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How to find your constraint</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31520" y="1783080"/>
            <a:ext cx="5212080" cy="3200400"/>
          </a:xfrm>
          <a:prstGeom prst="roundRect">
            <a:avLst>
              <a:gd name="adj" fmla="val 2286"/>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9" name="Shape 5"/>
          <p:cNvSpPr/>
          <p:nvPr/>
        </p:nvSpPr>
        <p:spPr>
          <a:xfrm>
            <a:off x="731520" y="1783080"/>
            <a:ext cx="5212080" cy="566928"/>
          </a:xfrm>
          <a:prstGeom prst="roundRect">
            <a:avLst>
              <a:gd name="adj" fmla="val 12903"/>
            </a:avLst>
          </a:prstGeom>
          <a:solidFill>
            <a:srgbClr val="2E7D8A"/>
          </a:solidFill>
          <a:ln/>
        </p:spPr>
        <p:txBody>
          <a:bodyPr/>
          <a:lstStyle/>
          <a:p>
            <a:endParaRPr lang="en-US"/>
          </a:p>
        </p:txBody>
      </p:sp>
      <p:sp>
        <p:nvSpPr>
          <p:cNvPr id="10" name="Text 6"/>
          <p:cNvSpPr txBox="1"/>
          <p:nvPr/>
        </p:nvSpPr>
        <p:spPr>
          <a:xfrm>
            <a:off x="1051560" y="1783080"/>
            <a:ext cx="4572000" cy="566928"/>
          </a:xfrm>
          <a:prstGeom prst="rect">
            <a:avLst/>
          </a:prstGeom>
          <a:noFill/>
          <a:ln/>
        </p:spPr>
        <p:txBody>
          <a:bodyPr wrap="square" lIns="0" tIns="0" rIns="0" bIns="0" rtlCol="0" anchor="ctr"/>
          <a:lstStyle/>
          <a:p>
            <a:pPr marL="0" indent="0">
              <a:buNone/>
            </a:pPr>
            <a:r>
              <a:rPr lang="en-US" sz="1400" b="1" kern="0" spc="100" dirty="0">
                <a:solidFill>
                  <a:srgbClr val="FFFFFF"/>
                </a:solidFill>
                <a:latin typeface="Calibri" pitchFamily="34" charset="0"/>
                <a:ea typeface="Calibri" pitchFamily="34" charset="-122"/>
                <a:cs typeface="Calibri" pitchFamily="34" charset="-120"/>
              </a:rPr>
              <a:t>WHAT IT USUALLY IS</a:t>
            </a:r>
            <a:endParaRPr lang="en-US" sz="1400" dirty="0"/>
          </a:p>
        </p:txBody>
      </p:sp>
      <p:sp>
        <p:nvSpPr>
          <p:cNvPr id="11" name="Text 7"/>
          <p:cNvSpPr txBox="1"/>
          <p:nvPr/>
        </p:nvSpPr>
        <p:spPr>
          <a:xfrm>
            <a:off x="1097280" y="2514600"/>
            <a:ext cx="4480560" cy="2286000"/>
          </a:xfrm>
          <a:prstGeom prst="rect">
            <a:avLst/>
          </a:prstGeom>
          <a:noFill/>
          <a:ln/>
        </p:spPr>
        <p:txBody>
          <a:bodyPr wrap="square" lIns="0" tIns="0" rIns="0" bIns="0" rtlCol="0" anchor="t"/>
          <a:lstStyle/>
          <a:p>
            <a:pPr marL="177800" indent="-177800">
              <a:spcAft>
                <a:spcPts val="900"/>
              </a:spcAft>
              <a:buSzPct val="100000"/>
              <a:buChar char="•"/>
            </a:pPr>
            <a:r>
              <a:rPr lang="en-US" sz="1600" b="1" dirty="0">
                <a:solidFill>
                  <a:srgbClr val="1F2933"/>
                </a:solidFill>
                <a:latin typeface="Calibri" pitchFamily="34" charset="0"/>
                <a:ea typeface="Calibri" pitchFamily="34" charset="-122"/>
                <a:cs typeface="Calibri" pitchFamily="34" charset="-120"/>
              </a:rPr>
              <a:t>A machine everything routes through: the 5-axis, heat treat, the one anodizing line</a:t>
            </a:r>
            <a:endParaRPr lang="en-US" sz="1600" b="1" dirty="0"/>
          </a:p>
          <a:p>
            <a:pPr marL="177800" indent="-177800">
              <a:spcAft>
                <a:spcPts val="900"/>
              </a:spcAft>
              <a:buSzPct val="100000"/>
              <a:buChar char="•"/>
            </a:pPr>
            <a:r>
              <a:rPr lang="en-US" sz="1600" b="1" dirty="0">
                <a:solidFill>
                  <a:srgbClr val="1F2933"/>
                </a:solidFill>
                <a:latin typeface="Calibri" pitchFamily="34" charset="0"/>
                <a:ea typeface="Calibri" pitchFamily="34" charset="-122"/>
                <a:cs typeface="Calibri" pitchFamily="34" charset="-120"/>
              </a:rPr>
              <a:t>A single skilled person: your programmer, a certified welder, the inspector</a:t>
            </a:r>
            <a:endParaRPr lang="en-US" sz="1600" b="1" dirty="0"/>
          </a:p>
          <a:p>
            <a:pPr marL="177800" indent="-177800">
              <a:spcAft>
                <a:spcPts val="900"/>
              </a:spcAft>
              <a:buSzPct val="100000"/>
              <a:buChar char="•"/>
            </a:pPr>
            <a:r>
              <a:rPr lang="en-US" sz="1600" b="1" dirty="0">
                <a:solidFill>
                  <a:srgbClr val="1F2933"/>
                </a:solidFill>
                <a:latin typeface="Calibri" pitchFamily="34" charset="0"/>
                <a:ea typeface="Calibri" pitchFamily="34" charset="-122"/>
                <a:cs typeface="Calibri" pitchFamily="34" charset="-120"/>
              </a:rPr>
              <a:t>A process step that gates the rest: curing, testing, final QA sign-off</a:t>
            </a:r>
            <a:endParaRPr lang="en-US" sz="1600" b="1" dirty="0"/>
          </a:p>
          <a:p>
            <a:pPr marL="177800" indent="-177800">
              <a:spcAft>
                <a:spcPts val="900"/>
              </a:spcAft>
              <a:buSzPct val="100000"/>
              <a:buChar char="•"/>
            </a:pPr>
            <a:r>
              <a:rPr lang="en-US" sz="1600" b="1" dirty="0">
                <a:solidFill>
                  <a:srgbClr val="1F2933"/>
                </a:solidFill>
                <a:latin typeface="Calibri" pitchFamily="34" charset="0"/>
                <a:ea typeface="Calibri" pitchFamily="34" charset="-122"/>
                <a:cs typeface="Calibri" pitchFamily="34" charset="-120"/>
              </a:rPr>
              <a:t>Sometimes a tool, fixture, or an approval, not a machine at all</a:t>
            </a:r>
            <a:endParaRPr lang="en-US" sz="1600" b="1" dirty="0"/>
          </a:p>
        </p:txBody>
      </p:sp>
      <p:sp>
        <p:nvSpPr>
          <p:cNvPr id="12" name="Shape 8"/>
          <p:cNvSpPr/>
          <p:nvPr/>
        </p:nvSpPr>
        <p:spPr>
          <a:xfrm>
            <a:off x="6236208" y="1783080"/>
            <a:ext cx="5212080" cy="3200400"/>
          </a:xfrm>
          <a:prstGeom prst="roundRect">
            <a:avLst>
              <a:gd name="adj" fmla="val 2286"/>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3" name="Shape 9"/>
          <p:cNvSpPr/>
          <p:nvPr/>
        </p:nvSpPr>
        <p:spPr>
          <a:xfrm>
            <a:off x="6236208" y="1783080"/>
            <a:ext cx="5212080" cy="566928"/>
          </a:xfrm>
          <a:prstGeom prst="roundRect">
            <a:avLst>
              <a:gd name="adj" fmla="val 12903"/>
            </a:avLst>
          </a:prstGeom>
          <a:solidFill>
            <a:srgbClr val="1B3A5B"/>
          </a:solidFill>
          <a:ln/>
        </p:spPr>
        <p:txBody>
          <a:bodyPr/>
          <a:lstStyle/>
          <a:p>
            <a:endParaRPr lang="en-US"/>
          </a:p>
        </p:txBody>
      </p:sp>
      <p:sp>
        <p:nvSpPr>
          <p:cNvPr id="14" name="Text 10"/>
          <p:cNvSpPr txBox="1"/>
          <p:nvPr/>
        </p:nvSpPr>
        <p:spPr>
          <a:xfrm>
            <a:off x="6556248" y="1783080"/>
            <a:ext cx="4572000" cy="566928"/>
          </a:xfrm>
          <a:prstGeom prst="rect">
            <a:avLst/>
          </a:prstGeom>
          <a:noFill/>
          <a:ln/>
        </p:spPr>
        <p:txBody>
          <a:bodyPr wrap="square" lIns="0" tIns="0" rIns="0" bIns="0" rtlCol="0" anchor="ctr"/>
          <a:lstStyle/>
          <a:p>
            <a:pPr marL="0" indent="0">
              <a:buNone/>
            </a:pPr>
            <a:r>
              <a:rPr lang="en-US" sz="1400" b="1" kern="0" spc="100" dirty="0">
                <a:solidFill>
                  <a:srgbClr val="FFFFFF"/>
                </a:solidFill>
                <a:latin typeface="Calibri" pitchFamily="34" charset="0"/>
                <a:ea typeface="Calibri" pitchFamily="34" charset="-122"/>
                <a:cs typeface="Calibri" pitchFamily="34" charset="-120"/>
              </a:rPr>
              <a:t>HOW TO SPOT YOURS</a:t>
            </a:r>
            <a:endParaRPr lang="en-US" sz="1400" dirty="0"/>
          </a:p>
        </p:txBody>
      </p:sp>
      <p:sp>
        <p:nvSpPr>
          <p:cNvPr id="15" name="Text 11"/>
          <p:cNvSpPr txBox="1"/>
          <p:nvPr/>
        </p:nvSpPr>
        <p:spPr>
          <a:xfrm>
            <a:off x="6601968" y="2514600"/>
            <a:ext cx="4480560" cy="2286000"/>
          </a:xfrm>
          <a:prstGeom prst="rect">
            <a:avLst/>
          </a:prstGeom>
          <a:noFill/>
          <a:ln/>
        </p:spPr>
        <p:txBody>
          <a:bodyPr wrap="square" lIns="0" tIns="0" rIns="0" bIns="0" rtlCol="0" anchor="t"/>
          <a:lstStyle/>
          <a:p>
            <a:pPr marL="177800" indent="-177800">
              <a:spcAft>
                <a:spcPts val="900"/>
              </a:spcAft>
              <a:buSzPct val="100000"/>
              <a:buChar char="•"/>
            </a:pPr>
            <a:r>
              <a:rPr lang="en-US" sz="1600" b="1" dirty="0">
                <a:solidFill>
                  <a:srgbClr val="1F2933"/>
                </a:solidFill>
                <a:latin typeface="Calibri" pitchFamily="34" charset="0"/>
                <a:ea typeface="Calibri" pitchFamily="34" charset="-122"/>
                <a:cs typeface="Calibri" pitchFamily="34" charset="-120"/>
              </a:rPr>
              <a:t>The biggest pile of WIP is waiting in front of it</a:t>
            </a:r>
            <a:endParaRPr lang="en-US" sz="1600" b="1" dirty="0"/>
          </a:p>
          <a:p>
            <a:pPr marL="177800" indent="-177800">
              <a:spcAft>
                <a:spcPts val="900"/>
              </a:spcAft>
              <a:buSzPct val="100000"/>
              <a:buChar char="•"/>
            </a:pPr>
            <a:r>
              <a:rPr lang="en-US" sz="1600" b="1" dirty="0">
                <a:solidFill>
                  <a:srgbClr val="1F2933"/>
                </a:solidFill>
                <a:latin typeface="Calibri" pitchFamily="34" charset="0"/>
                <a:ea typeface="Calibri" pitchFamily="34" charset="-122"/>
                <a:cs typeface="Calibri" pitchFamily="34" charset="-120"/>
              </a:rPr>
              <a:t>It's the resource you're always expediting around</a:t>
            </a:r>
            <a:endParaRPr lang="en-US" sz="1600" b="1" dirty="0"/>
          </a:p>
          <a:p>
            <a:pPr marL="177800" indent="-177800">
              <a:spcAft>
                <a:spcPts val="900"/>
              </a:spcAft>
              <a:buSzPct val="100000"/>
              <a:buChar char="•"/>
            </a:pPr>
            <a:r>
              <a:rPr lang="en-US" sz="1600" b="1" dirty="0">
                <a:solidFill>
                  <a:srgbClr val="1F2933"/>
                </a:solidFill>
                <a:latin typeface="Calibri" pitchFamily="34" charset="0"/>
                <a:ea typeface="Calibri" pitchFamily="34" charset="-122"/>
                <a:cs typeface="Calibri" pitchFamily="34" charset="-120"/>
              </a:rPr>
              <a:t>Overtime clusters there</a:t>
            </a:r>
            <a:endParaRPr lang="en-US" sz="1600" b="1" dirty="0"/>
          </a:p>
          <a:p>
            <a:pPr marL="177800" indent="-177800">
              <a:spcAft>
                <a:spcPts val="900"/>
              </a:spcAft>
              <a:buSzPct val="100000"/>
              <a:buChar char="•"/>
            </a:pPr>
            <a:r>
              <a:rPr lang="en-US" sz="1600" b="1" dirty="0">
                <a:solidFill>
                  <a:srgbClr val="1F2933"/>
                </a:solidFill>
                <a:latin typeface="Calibri" pitchFamily="34" charset="0"/>
                <a:ea typeface="Calibri" pitchFamily="34" charset="-122"/>
                <a:cs typeface="Calibri" pitchFamily="34" charset="-120"/>
              </a:rPr>
              <a:t>Everything downstream waits on its output</a:t>
            </a:r>
            <a:endParaRPr lang="en-US" sz="1600" b="1" dirty="0"/>
          </a:p>
          <a:p>
            <a:pPr marL="177800" indent="-177800">
              <a:spcAft>
                <a:spcPts val="900"/>
              </a:spcAft>
              <a:buSzPct val="100000"/>
              <a:buChar char="•"/>
            </a:pPr>
            <a:r>
              <a:rPr lang="en-US" sz="1600" b="1" dirty="0">
                <a:solidFill>
                  <a:srgbClr val="1F2933"/>
                </a:solidFill>
                <a:latin typeface="Calibri" pitchFamily="34" charset="0"/>
                <a:ea typeface="Calibri" pitchFamily="34" charset="-122"/>
                <a:cs typeface="Calibri" pitchFamily="34" charset="-120"/>
              </a:rPr>
              <a:t>Ask the floor: what are we always waiting on?</a:t>
            </a:r>
            <a:endParaRPr lang="en-US" sz="1600" b="1" dirty="0"/>
          </a:p>
        </p:txBody>
      </p:sp>
      <p:sp>
        <p:nvSpPr>
          <p:cNvPr id="16" name="Shape 12"/>
          <p:cNvSpPr/>
          <p:nvPr/>
        </p:nvSpPr>
        <p:spPr>
          <a:xfrm>
            <a:off x="731520" y="5120640"/>
            <a:ext cx="10716768" cy="777240"/>
          </a:xfrm>
          <a:prstGeom prst="roundRect">
            <a:avLst>
              <a:gd name="adj" fmla="val 9412"/>
            </a:avLst>
          </a:prstGeom>
          <a:solidFill>
            <a:srgbClr val="E0A03B"/>
          </a:solidFill>
          <a:ln/>
        </p:spPr>
        <p:txBody>
          <a:bodyPr/>
          <a:lstStyle/>
          <a:p>
            <a:endParaRPr lang="en-US"/>
          </a:p>
        </p:txBody>
      </p:sp>
      <p:sp>
        <p:nvSpPr>
          <p:cNvPr id="17" name="Text 13"/>
          <p:cNvSpPr txBox="1"/>
          <p:nvPr/>
        </p:nvSpPr>
        <p:spPr>
          <a:xfrm>
            <a:off x="1051560" y="5120640"/>
            <a:ext cx="10058400" cy="777240"/>
          </a:xfrm>
          <a:prstGeom prst="rect">
            <a:avLst/>
          </a:prstGeom>
          <a:noFill/>
          <a:ln/>
        </p:spPr>
        <p:txBody>
          <a:bodyPr wrap="square" lIns="0" tIns="0" rIns="0" bIns="0" rtlCol="0" anchor="ctr"/>
          <a:lstStyle/>
          <a:p>
            <a:pPr marL="0" indent="0">
              <a:buNone/>
            </a:pPr>
            <a:r>
              <a:rPr lang="en-US" sz="1500" b="1" dirty="0">
                <a:solidFill>
                  <a:srgbClr val="3A2B08"/>
                </a:solidFill>
                <a:latin typeface="Cambria" pitchFamily="34" charset="0"/>
                <a:ea typeface="Cambria" pitchFamily="34" charset="-122"/>
                <a:cs typeface="Cambria" pitchFamily="34" charset="-120"/>
              </a:rPr>
              <a:t>An hour lost at the constraint is an hour of throughput lost for the whole shop. That's why it's the one place to protect.</a:t>
            </a:r>
            <a:endParaRPr lang="en-US" sz="1500" dirty="0"/>
          </a:p>
        </p:txBody>
      </p:sp>
      <p:sp>
        <p:nvSpPr>
          <p:cNvPr id="18" name="Text 14"/>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STARTER KIT</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Three things to do Monday morning</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Shape 4"/>
          <p:cNvSpPr/>
          <p:nvPr/>
        </p:nvSpPr>
        <p:spPr>
          <a:xfrm>
            <a:off x="731520" y="1874520"/>
            <a:ext cx="3502152" cy="3246120"/>
          </a:xfrm>
          <a:prstGeom prst="roundRect">
            <a:avLst>
              <a:gd name="adj" fmla="val 2254"/>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9" name="Shape 5"/>
          <p:cNvSpPr/>
          <p:nvPr/>
        </p:nvSpPr>
        <p:spPr>
          <a:xfrm>
            <a:off x="1051560" y="2240280"/>
            <a:ext cx="640080" cy="640080"/>
          </a:xfrm>
          <a:prstGeom prst="ellipse">
            <a:avLst/>
          </a:prstGeom>
          <a:solidFill>
            <a:srgbClr val="E0A03B"/>
          </a:solidFill>
          <a:ln/>
        </p:spPr>
        <p:txBody>
          <a:bodyPr/>
          <a:lstStyle/>
          <a:p>
            <a:endParaRPr lang="en-US"/>
          </a:p>
        </p:txBody>
      </p:sp>
      <p:sp>
        <p:nvSpPr>
          <p:cNvPr id="10" name="Text 6"/>
          <p:cNvSpPr txBox="1"/>
          <p:nvPr/>
        </p:nvSpPr>
        <p:spPr>
          <a:xfrm>
            <a:off x="1051560" y="2240280"/>
            <a:ext cx="640080" cy="640080"/>
          </a:xfrm>
          <a:prstGeom prst="rect">
            <a:avLst/>
          </a:prstGeom>
          <a:noFill/>
          <a:ln/>
        </p:spPr>
        <p:txBody>
          <a:bodyPr wrap="square" lIns="0" tIns="0" rIns="0" bIns="0" rtlCol="0" anchor="ctr"/>
          <a:lstStyle/>
          <a:p>
            <a:pPr marL="0" indent="0" algn="ctr">
              <a:buNone/>
            </a:pPr>
            <a:r>
              <a:rPr lang="en-US" sz="2200" b="1" dirty="0">
                <a:solidFill>
                  <a:srgbClr val="3A2B08"/>
                </a:solidFill>
                <a:latin typeface="Cambria" pitchFamily="34" charset="0"/>
                <a:ea typeface="Cambria" pitchFamily="34" charset="-122"/>
                <a:cs typeface="Cambria" pitchFamily="34" charset="-120"/>
              </a:rPr>
              <a:t>1</a:t>
            </a:r>
            <a:endParaRPr lang="en-US" sz="2200" dirty="0"/>
          </a:p>
        </p:txBody>
      </p:sp>
      <p:sp>
        <p:nvSpPr>
          <p:cNvPr id="11" name="Text 7"/>
          <p:cNvSpPr txBox="1"/>
          <p:nvPr/>
        </p:nvSpPr>
        <p:spPr>
          <a:xfrm>
            <a:off x="1051560" y="3017520"/>
            <a:ext cx="2862072" cy="822960"/>
          </a:xfrm>
          <a:prstGeom prst="rect">
            <a:avLst/>
          </a:prstGeom>
          <a:noFill/>
          <a:ln/>
        </p:spPr>
        <p:txBody>
          <a:bodyPr wrap="square" lIns="0" tIns="0" rIns="0" bIns="0" rtlCol="0" anchor="ctr"/>
          <a:lstStyle/>
          <a:p>
            <a:pPr marL="0" indent="0">
              <a:buNone/>
            </a:pPr>
            <a:r>
              <a:rPr lang="en-US" sz="1800" b="1" dirty="0">
                <a:solidFill>
                  <a:srgbClr val="1B3A5B"/>
                </a:solidFill>
                <a:latin typeface="Cambria" pitchFamily="34" charset="0"/>
                <a:ea typeface="Cambria" pitchFamily="34" charset="-122"/>
                <a:cs typeface="Cambria" pitchFamily="34" charset="-120"/>
              </a:rPr>
              <a:t>Find your constraint</a:t>
            </a:r>
            <a:endParaRPr lang="en-US" sz="1800" dirty="0"/>
          </a:p>
        </p:txBody>
      </p:sp>
      <p:sp>
        <p:nvSpPr>
          <p:cNvPr id="12" name="Text 8"/>
          <p:cNvSpPr txBox="1"/>
          <p:nvPr/>
        </p:nvSpPr>
        <p:spPr>
          <a:xfrm>
            <a:off x="1051560" y="3749040"/>
            <a:ext cx="2862072" cy="1234440"/>
          </a:xfrm>
          <a:prstGeom prst="rect">
            <a:avLst/>
          </a:prstGeom>
          <a:noFill/>
          <a:ln/>
        </p:spPr>
        <p:txBody>
          <a:bodyPr wrap="square" lIns="0" tIns="0" rIns="0" bIns="0" rtlCol="0" anchor="ctr"/>
          <a:lstStyle/>
          <a:p>
            <a:pPr marL="0" indent="0">
              <a:lnSpc>
                <a:spcPct val="105000"/>
              </a:lnSpc>
              <a:buNone/>
            </a:pPr>
            <a:r>
              <a:rPr lang="en-US" sz="1400" b="1" dirty="0">
                <a:solidFill>
                  <a:srgbClr val="1F2933"/>
                </a:solidFill>
                <a:latin typeface="Calibri" pitchFamily="34" charset="0"/>
                <a:ea typeface="Calibri" pitchFamily="34" charset="-122"/>
                <a:cs typeface="Calibri" pitchFamily="34" charset="-120"/>
              </a:rPr>
              <a:t>Walk the floor and ask: where does work pile up? That queue is your bottleneck. That's the one resource to protect.</a:t>
            </a:r>
            <a:endParaRPr lang="en-US" sz="1400" b="1" dirty="0"/>
          </a:p>
        </p:txBody>
      </p:sp>
      <p:sp>
        <p:nvSpPr>
          <p:cNvPr id="13" name="Shape 9"/>
          <p:cNvSpPr/>
          <p:nvPr/>
        </p:nvSpPr>
        <p:spPr>
          <a:xfrm>
            <a:off x="4535424" y="1874520"/>
            <a:ext cx="3502152" cy="3246120"/>
          </a:xfrm>
          <a:prstGeom prst="roundRect">
            <a:avLst>
              <a:gd name="adj" fmla="val 2254"/>
            </a:avLst>
          </a:prstGeom>
          <a:solidFill>
            <a:srgbClr val="1B3A5B"/>
          </a:solidFill>
          <a:ln/>
          <a:effectLst>
            <a:outerShdw blurRad="76200" dist="38100" dir="5400000" algn="bl" rotWithShape="0">
              <a:srgbClr val="9AA5AD">
                <a:alpha val="35000"/>
              </a:srgbClr>
            </a:outerShdw>
          </a:effectLst>
        </p:spPr>
        <p:txBody>
          <a:bodyPr/>
          <a:lstStyle/>
          <a:p>
            <a:endParaRPr lang="en-US"/>
          </a:p>
        </p:txBody>
      </p:sp>
      <p:sp>
        <p:nvSpPr>
          <p:cNvPr id="14" name="Shape 10"/>
          <p:cNvSpPr/>
          <p:nvPr/>
        </p:nvSpPr>
        <p:spPr>
          <a:xfrm>
            <a:off x="4855464" y="2240280"/>
            <a:ext cx="640080" cy="640080"/>
          </a:xfrm>
          <a:prstGeom prst="ellipse">
            <a:avLst/>
          </a:prstGeom>
          <a:solidFill>
            <a:srgbClr val="E0A03B"/>
          </a:solidFill>
          <a:ln/>
        </p:spPr>
        <p:txBody>
          <a:bodyPr/>
          <a:lstStyle/>
          <a:p>
            <a:endParaRPr lang="en-US"/>
          </a:p>
        </p:txBody>
      </p:sp>
      <p:sp>
        <p:nvSpPr>
          <p:cNvPr id="15" name="Text 11"/>
          <p:cNvSpPr txBox="1"/>
          <p:nvPr/>
        </p:nvSpPr>
        <p:spPr>
          <a:xfrm>
            <a:off x="4855464" y="2240280"/>
            <a:ext cx="640080" cy="640080"/>
          </a:xfrm>
          <a:prstGeom prst="rect">
            <a:avLst/>
          </a:prstGeom>
          <a:noFill/>
          <a:ln/>
        </p:spPr>
        <p:txBody>
          <a:bodyPr wrap="square" lIns="0" tIns="0" rIns="0" bIns="0" rtlCol="0" anchor="ctr"/>
          <a:lstStyle/>
          <a:p>
            <a:pPr marL="0" indent="0" algn="ctr">
              <a:buNone/>
            </a:pPr>
            <a:r>
              <a:rPr lang="en-US" sz="2200" b="1" dirty="0">
                <a:solidFill>
                  <a:srgbClr val="3A2B08"/>
                </a:solidFill>
                <a:latin typeface="Cambria" pitchFamily="34" charset="0"/>
                <a:ea typeface="Cambria" pitchFamily="34" charset="-122"/>
                <a:cs typeface="Cambria" pitchFamily="34" charset="-120"/>
              </a:rPr>
              <a:t>2</a:t>
            </a:r>
            <a:endParaRPr lang="en-US" sz="2200" dirty="0"/>
          </a:p>
        </p:txBody>
      </p:sp>
      <p:sp>
        <p:nvSpPr>
          <p:cNvPr id="16" name="Text 12"/>
          <p:cNvSpPr txBox="1"/>
          <p:nvPr/>
        </p:nvSpPr>
        <p:spPr>
          <a:xfrm>
            <a:off x="4855464" y="3017520"/>
            <a:ext cx="2862072" cy="82296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Stand up at the constraint</a:t>
            </a:r>
            <a:endParaRPr lang="en-US" sz="1800" dirty="0"/>
          </a:p>
        </p:txBody>
      </p:sp>
      <p:sp>
        <p:nvSpPr>
          <p:cNvPr id="17" name="Text 13"/>
          <p:cNvSpPr txBox="1"/>
          <p:nvPr/>
        </p:nvSpPr>
        <p:spPr>
          <a:xfrm>
            <a:off x="4855464" y="3749040"/>
            <a:ext cx="2862072" cy="1234440"/>
          </a:xfrm>
          <a:prstGeom prst="rect">
            <a:avLst/>
          </a:prstGeom>
          <a:noFill/>
          <a:ln/>
        </p:spPr>
        <p:txBody>
          <a:bodyPr wrap="square" lIns="0" tIns="0" rIns="0" bIns="0" rtlCol="0" anchor="ctr"/>
          <a:lstStyle/>
          <a:p>
            <a:pPr marL="0" indent="0">
              <a:lnSpc>
                <a:spcPct val="105000"/>
              </a:lnSpc>
              <a:buNone/>
            </a:pPr>
            <a:r>
              <a:rPr lang="en-US" sz="1400" b="1" dirty="0">
                <a:solidFill>
                  <a:srgbClr val="D8E4EA"/>
                </a:solidFill>
                <a:latin typeface="Calibri" pitchFamily="34" charset="0"/>
                <a:ea typeface="Calibri" pitchFamily="34" charset="-122"/>
                <a:cs typeface="Calibri" pitchFamily="34" charset="-120"/>
              </a:rPr>
              <a:t>A 10-minute daily huddle at that spot: what's next, what's in the way. Nothing else changes yet.</a:t>
            </a:r>
            <a:endParaRPr lang="en-US" sz="1400" b="1" dirty="0"/>
          </a:p>
        </p:txBody>
      </p:sp>
      <p:sp>
        <p:nvSpPr>
          <p:cNvPr id="18" name="Shape 14"/>
          <p:cNvSpPr/>
          <p:nvPr/>
        </p:nvSpPr>
        <p:spPr>
          <a:xfrm>
            <a:off x="8339328" y="1874520"/>
            <a:ext cx="3502152" cy="3246120"/>
          </a:xfrm>
          <a:prstGeom prst="roundRect">
            <a:avLst>
              <a:gd name="adj" fmla="val 2254"/>
            </a:avLst>
          </a:prstGeom>
          <a:solidFill>
            <a:srgbClr val="EEF3F6"/>
          </a:solidFill>
          <a:ln/>
          <a:effectLst>
            <a:outerShdw blurRad="76200" dist="38100" dir="5400000" algn="bl" rotWithShape="0">
              <a:srgbClr val="9AA5AD">
                <a:alpha val="35000"/>
              </a:srgbClr>
            </a:outerShdw>
          </a:effectLst>
        </p:spPr>
        <p:txBody>
          <a:bodyPr/>
          <a:lstStyle/>
          <a:p>
            <a:endParaRPr lang="en-US"/>
          </a:p>
        </p:txBody>
      </p:sp>
      <p:sp>
        <p:nvSpPr>
          <p:cNvPr id="19" name="Shape 15"/>
          <p:cNvSpPr/>
          <p:nvPr/>
        </p:nvSpPr>
        <p:spPr>
          <a:xfrm>
            <a:off x="8659368" y="2240280"/>
            <a:ext cx="640080" cy="640080"/>
          </a:xfrm>
          <a:prstGeom prst="ellipse">
            <a:avLst/>
          </a:prstGeom>
          <a:solidFill>
            <a:srgbClr val="E0A03B"/>
          </a:solidFill>
          <a:ln/>
        </p:spPr>
        <p:txBody>
          <a:bodyPr/>
          <a:lstStyle/>
          <a:p>
            <a:endParaRPr lang="en-US"/>
          </a:p>
        </p:txBody>
      </p:sp>
      <p:sp>
        <p:nvSpPr>
          <p:cNvPr id="20" name="Text 16"/>
          <p:cNvSpPr txBox="1"/>
          <p:nvPr/>
        </p:nvSpPr>
        <p:spPr>
          <a:xfrm>
            <a:off x="8659368" y="2240280"/>
            <a:ext cx="640080" cy="640080"/>
          </a:xfrm>
          <a:prstGeom prst="rect">
            <a:avLst/>
          </a:prstGeom>
          <a:noFill/>
          <a:ln/>
        </p:spPr>
        <p:txBody>
          <a:bodyPr wrap="square" lIns="0" tIns="0" rIns="0" bIns="0" rtlCol="0" anchor="ctr"/>
          <a:lstStyle/>
          <a:p>
            <a:pPr marL="0" indent="0" algn="ctr">
              <a:buNone/>
            </a:pPr>
            <a:r>
              <a:rPr lang="en-US" sz="2200" b="1" dirty="0">
                <a:solidFill>
                  <a:srgbClr val="3A2B08"/>
                </a:solidFill>
                <a:latin typeface="Cambria" pitchFamily="34" charset="0"/>
                <a:ea typeface="Cambria" pitchFamily="34" charset="-122"/>
                <a:cs typeface="Cambria" pitchFamily="34" charset="-120"/>
              </a:rPr>
              <a:t>3</a:t>
            </a:r>
            <a:endParaRPr lang="en-US" sz="2200" dirty="0"/>
          </a:p>
        </p:txBody>
      </p:sp>
      <p:sp>
        <p:nvSpPr>
          <p:cNvPr id="21" name="Text 17"/>
          <p:cNvSpPr txBox="1"/>
          <p:nvPr/>
        </p:nvSpPr>
        <p:spPr>
          <a:xfrm>
            <a:off x="8659368" y="3017520"/>
            <a:ext cx="2862072" cy="822960"/>
          </a:xfrm>
          <a:prstGeom prst="rect">
            <a:avLst/>
          </a:prstGeom>
          <a:noFill/>
          <a:ln/>
        </p:spPr>
        <p:txBody>
          <a:bodyPr wrap="square" lIns="0" tIns="0" rIns="0" bIns="0" rtlCol="0" anchor="ctr"/>
          <a:lstStyle/>
          <a:p>
            <a:pPr marL="0" indent="0">
              <a:buNone/>
            </a:pPr>
            <a:r>
              <a:rPr lang="en-US" sz="1800" b="1" dirty="0">
                <a:solidFill>
                  <a:srgbClr val="1B3A5B"/>
                </a:solidFill>
                <a:latin typeface="Cambria" pitchFamily="34" charset="0"/>
                <a:ea typeface="Cambria" pitchFamily="34" charset="-122"/>
                <a:cs typeface="Cambria" pitchFamily="34" charset="-120"/>
              </a:rPr>
              <a:t>Count three numbers</a:t>
            </a:r>
            <a:endParaRPr lang="en-US" sz="1800" dirty="0"/>
          </a:p>
        </p:txBody>
      </p:sp>
      <p:sp>
        <p:nvSpPr>
          <p:cNvPr id="22" name="Text 18"/>
          <p:cNvSpPr txBox="1"/>
          <p:nvPr/>
        </p:nvSpPr>
        <p:spPr>
          <a:xfrm>
            <a:off x="8659368" y="3749040"/>
            <a:ext cx="2862072" cy="1234440"/>
          </a:xfrm>
          <a:prstGeom prst="rect">
            <a:avLst/>
          </a:prstGeom>
          <a:noFill/>
          <a:ln/>
        </p:spPr>
        <p:txBody>
          <a:bodyPr wrap="square" lIns="0" tIns="0" rIns="0" bIns="0" rtlCol="0" anchor="ctr"/>
          <a:lstStyle/>
          <a:p>
            <a:pPr marL="0" indent="0">
              <a:lnSpc>
                <a:spcPct val="105000"/>
              </a:lnSpc>
              <a:buNone/>
            </a:pPr>
            <a:r>
              <a:rPr lang="en-US" sz="1400" b="1" dirty="0">
                <a:solidFill>
                  <a:srgbClr val="1F2933"/>
                </a:solidFill>
                <a:latin typeface="Calibri" pitchFamily="34" charset="0"/>
                <a:ea typeface="Calibri" pitchFamily="34" charset="-122"/>
                <a:cs typeface="Calibri" pitchFamily="34" charset="-120"/>
              </a:rPr>
              <a:t>By hand, starting this week: flow efficiency on one job, your expedite rate, and on-time delivery. Set a baseline.</a:t>
            </a:r>
            <a:endParaRPr lang="en-US" sz="1400" b="1" dirty="0"/>
          </a:p>
        </p:txBody>
      </p:sp>
      <p:sp>
        <p:nvSpPr>
          <p:cNvPr id="23" name="Text 19"/>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66928"/>
            <a:ext cx="164592" cy="164592"/>
          </a:xfrm>
          <a:prstGeom prst="ellipse">
            <a:avLst/>
          </a:prstGeom>
          <a:solidFill>
            <a:srgbClr val="E0A03B"/>
          </a:solidFill>
          <a:ln/>
        </p:spPr>
        <p:txBody>
          <a:bodyPr/>
          <a:lstStyle/>
          <a:p>
            <a:endParaRPr lang="en-US"/>
          </a:p>
        </p:txBody>
      </p:sp>
      <p:sp>
        <p:nvSpPr>
          <p:cNvPr id="3" name="Text 1"/>
          <p:cNvSpPr txBox="1"/>
          <p:nvPr/>
        </p:nvSpPr>
        <p:spPr>
          <a:xfrm>
            <a:off x="731520" y="384048"/>
            <a:ext cx="10789920" cy="274320"/>
          </a:xfrm>
          <a:prstGeom prst="rect">
            <a:avLst/>
          </a:prstGeom>
          <a:noFill/>
          <a:ln/>
        </p:spPr>
        <p:txBody>
          <a:bodyPr wrap="square" lIns="0" tIns="0" rIns="0" bIns="0" rtlCol="0" anchor="ctr"/>
          <a:lstStyle/>
          <a:p>
            <a:pPr marL="0" indent="0">
              <a:buNone/>
            </a:pPr>
            <a:r>
              <a:rPr lang="en-US" sz="1200" b="1" kern="0" spc="200" dirty="0">
                <a:solidFill>
                  <a:srgbClr val="2E7D8A"/>
                </a:solidFill>
                <a:latin typeface="Calibri" pitchFamily="34" charset="0"/>
                <a:ea typeface="Calibri" pitchFamily="34" charset="-122"/>
                <a:cs typeface="Calibri" pitchFamily="34" charset="-120"/>
              </a:rPr>
              <a:t>THE PATTERN</a:t>
            </a:r>
            <a:endParaRPr lang="en-US" sz="1200" dirty="0"/>
          </a:p>
        </p:txBody>
      </p:sp>
      <p:sp>
        <p:nvSpPr>
          <p:cNvPr id="4" name="Text 2"/>
          <p:cNvSpPr txBox="1"/>
          <p:nvPr/>
        </p:nvSpPr>
        <p:spPr>
          <a:xfrm>
            <a:off x="731520" y="621792"/>
            <a:ext cx="11064240" cy="640080"/>
          </a:xfrm>
          <a:prstGeom prst="rect">
            <a:avLst/>
          </a:prstGeom>
          <a:noFill/>
          <a:ln/>
        </p:spPr>
        <p:txBody>
          <a:bodyPr wrap="square" lIns="0" tIns="0" rIns="0" bIns="0" rtlCol="0" anchor="ctr"/>
          <a:lstStyle/>
          <a:p>
            <a:pPr marL="0" indent="0">
              <a:buNone/>
            </a:pPr>
            <a:r>
              <a:rPr lang="en-US" sz="2900" b="1" dirty="0">
                <a:solidFill>
                  <a:srgbClr val="1B3A5B"/>
                </a:solidFill>
                <a:latin typeface="Cambria" pitchFamily="34" charset="0"/>
                <a:ea typeface="Cambria" pitchFamily="34" charset="-122"/>
                <a:cs typeface="Cambria" pitchFamily="34" charset="-120"/>
              </a:rPr>
              <a:t>You've done this before: the Cost of Quality</a:t>
            </a:r>
            <a:endParaRPr lang="en-US" sz="2900" dirty="0"/>
          </a:p>
        </p:txBody>
      </p:sp>
      <p:pic>
        <p:nvPicPr>
          <p:cNvPr id="5" name="Image 0" descr="/home/claude/collide_navy.png"/>
          <p:cNvPicPr>
            <a:picLocks noChangeAspect="1"/>
          </p:cNvPicPr>
          <p:nvPr/>
        </p:nvPicPr>
        <p:blipFill>
          <a:blip r:embed="rId3"/>
          <a:stretch>
            <a:fillRect/>
          </a:stretch>
        </p:blipFill>
        <p:spPr>
          <a:xfrm>
            <a:off x="502920" y="6382512"/>
            <a:ext cx="601017" cy="237744"/>
          </a:xfrm>
          <a:prstGeom prst="rect">
            <a:avLst/>
          </a:prstGeom>
        </p:spPr>
      </p:pic>
      <p:sp>
        <p:nvSpPr>
          <p:cNvPr id="6" name="Shape 3"/>
          <p:cNvSpPr/>
          <p:nvPr/>
        </p:nvSpPr>
        <p:spPr>
          <a:xfrm>
            <a:off x="1259385" y="6373368"/>
            <a:ext cx="0" cy="256032"/>
          </a:xfrm>
          <a:prstGeom prst="line">
            <a:avLst/>
          </a:prstGeom>
          <a:noFill/>
          <a:ln w="12700">
            <a:solidFill>
              <a:srgbClr val="D5DEE3"/>
            </a:solidFill>
            <a:prstDash val="solid"/>
          </a:ln>
        </p:spPr>
        <p:txBody>
          <a:bodyPr/>
          <a:lstStyle/>
          <a:p>
            <a:endParaRPr lang="en-US"/>
          </a:p>
        </p:txBody>
      </p:sp>
      <p:pic>
        <p:nvPicPr>
          <p:cNvPr id="7"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8" name="Text 4"/>
          <p:cNvSpPr txBox="1"/>
          <p:nvPr/>
        </p:nvSpPr>
        <p:spPr>
          <a:xfrm>
            <a:off x="731520" y="1737360"/>
            <a:ext cx="10607040" cy="1005840"/>
          </a:xfrm>
          <a:prstGeom prst="rect">
            <a:avLst/>
          </a:prstGeom>
          <a:noFill/>
          <a:ln/>
        </p:spPr>
        <p:txBody>
          <a:bodyPr wrap="square" lIns="0" tIns="0" rIns="0" bIns="0" rtlCol="0" anchor="ctr"/>
          <a:lstStyle/>
          <a:p>
            <a:pPr marL="0" indent="0">
              <a:lnSpc>
                <a:spcPct val="112000"/>
              </a:lnSpc>
              <a:buNone/>
            </a:pPr>
            <a:r>
              <a:rPr lang="en-US" sz="1500" dirty="0">
                <a:solidFill>
                  <a:srgbClr val="1F2933"/>
                </a:solidFill>
                <a:latin typeface="Calibri" pitchFamily="34" charset="0"/>
                <a:ea typeface="Calibri" pitchFamily="34" charset="-122"/>
                <a:cs typeface="Calibri" pitchFamily="34" charset="-120"/>
              </a:rPr>
              <a:t>Total Quality took an invisible cost and made it visible. It split spending into money you invest on purpose and money you lose when things go wrong, and showed the losses ran 15-20% of sales (ASQ). Naming it let managers manage it. Planning deserves the same lens.</a:t>
            </a:r>
            <a:endParaRPr lang="en-US" sz="1500" dirty="0"/>
          </a:p>
        </p:txBody>
      </p:sp>
      <p:sp>
        <p:nvSpPr>
          <p:cNvPr id="9" name="Text 5"/>
          <p:cNvSpPr txBox="1"/>
          <p:nvPr/>
        </p:nvSpPr>
        <p:spPr>
          <a:xfrm>
            <a:off x="822960" y="2633472"/>
            <a:ext cx="5321808" cy="320040"/>
          </a:xfrm>
          <a:prstGeom prst="rect">
            <a:avLst/>
          </a:prstGeom>
          <a:noFill/>
          <a:ln/>
        </p:spPr>
        <p:txBody>
          <a:bodyPr wrap="square" lIns="0" tIns="0" rIns="0" bIns="0" rtlCol="0" anchor="ctr"/>
          <a:lstStyle/>
          <a:p>
            <a:pPr marL="0" indent="0">
              <a:buNone/>
            </a:pPr>
            <a:r>
              <a:rPr lang="en-US" sz="1200" b="1" kern="0" spc="100" dirty="0">
                <a:solidFill>
                  <a:srgbClr val="2E7D8A"/>
                </a:solidFill>
                <a:latin typeface="Calibri" pitchFamily="34" charset="0"/>
                <a:ea typeface="Calibri" pitchFamily="34" charset="-122"/>
                <a:cs typeface="Calibri" pitchFamily="34" charset="-120"/>
              </a:rPr>
              <a:t>COST OF QUALITY (classic)</a:t>
            </a:r>
            <a:endParaRPr lang="en-US" sz="1200" dirty="0"/>
          </a:p>
        </p:txBody>
      </p:sp>
      <p:sp>
        <p:nvSpPr>
          <p:cNvPr id="10" name="Text 6"/>
          <p:cNvSpPr txBox="1"/>
          <p:nvPr/>
        </p:nvSpPr>
        <p:spPr>
          <a:xfrm>
            <a:off x="6217920" y="2633472"/>
            <a:ext cx="5321808" cy="320040"/>
          </a:xfrm>
          <a:prstGeom prst="rect">
            <a:avLst/>
          </a:prstGeom>
          <a:noFill/>
          <a:ln/>
        </p:spPr>
        <p:txBody>
          <a:bodyPr wrap="square" lIns="0" tIns="0" rIns="0" bIns="0" rtlCol="0" anchor="ctr"/>
          <a:lstStyle/>
          <a:p>
            <a:pPr marL="0" indent="0">
              <a:buNone/>
            </a:pPr>
            <a:r>
              <a:rPr lang="en-US" sz="1200" b="1" kern="0" spc="100" dirty="0">
                <a:solidFill>
                  <a:srgbClr val="1B3A5B"/>
                </a:solidFill>
                <a:latin typeface="Calibri" pitchFamily="34" charset="0"/>
                <a:ea typeface="Calibri" pitchFamily="34" charset="-122"/>
                <a:cs typeface="Calibri" pitchFamily="34" charset="-120"/>
              </a:rPr>
              <a:t>COST OF POOR PLANNING (the parallel)</a:t>
            </a:r>
            <a:endParaRPr lang="en-US" sz="1200" dirty="0"/>
          </a:p>
        </p:txBody>
      </p:sp>
      <p:sp>
        <p:nvSpPr>
          <p:cNvPr id="11" name="Shape 7"/>
          <p:cNvSpPr/>
          <p:nvPr/>
        </p:nvSpPr>
        <p:spPr>
          <a:xfrm>
            <a:off x="731520" y="3017520"/>
            <a:ext cx="5321808" cy="548640"/>
          </a:xfrm>
          <a:prstGeom prst="roundRect">
            <a:avLst>
              <a:gd name="adj" fmla="val 8333"/>
            </a:avLst>
          </a:prstGeom>
          <a:solidFill>
            <a:srgbClr val="EEF3F6"/>
          </a:solidFill>
          <a:ln/>
        </p:spPr>
        <p:txBody>
          <a:bodyPr/>
          <a:lstStyle/>
          <a:p>
            <a:endParaRPr lang="en-US"/>
          </a:p>
        </p:txBody>
      </p:sp>
      <p:sp>
        <p:nvSpPr>
          <p:cNvPr id="12" name="Shape 8"/>
          <p:cNvSpPr/>
          <p:nvPr/>
        </p:nvSpPr>
        <p:spPr>
          <a:xfrm>
            <a:off x="914400" y="3209544"/>
            <a:ext cx="164592" cy="164592"/>
          </a:xfrm>
          <a:prstGeom prst="ellipse">
            <a:avLst/>
          </a:prstGeom>
          <a:solidFill>
            <a:srgbClr val="2E7D8A"/>
          </a:solidFill>
          <a:ln/>
        </p:spPr>
        <p:txBody>
          <a:bodyPr/>
          <a:lstStyle/>
          <a:p>
            <a:endParaRPr lang="en-US"/>
          </a:p>
        </p:txBody>
      </p:sp>
      <p:sp>
        <p:nvSpPr>
          <p:cNvPr id="13" name="Text 9"/>
          <p:cNvSpPr txBox="1"/>
          <p:nvPr/>
        </p:nvSpPr>
        <p:spPr>
          <a:xfrm>
            <a:off x="1234440" y="3017520"/>
            <a:ext cx="4681728" cy="548640"/>
          </a:xfrm>
          <a:prstGeom prst="rect">
            <a:avLst/>
          </a:prstGeom>
          <a:noFill/>
          <a:ln/>
        </p:spPr>
        <p:txBody>
          <a:bodyPr wrap="square" lIns="0" tIns="0" rIns="0" bIns="0" rtlCol="0" anchor="ctr"/>
          <a:lstStyle/>
          <a:p>
            <a:pPr marL="0" indent="0">
              <a:buNone/>
            </a:pPr>
            <a:r>
              <a:rPr lang="en-US" sz="1400" b="1" dirty="0">
                <a:solidFill>
                  <a:srgbClr val="1B3A5B"/>
                </a:solidFill>
                <a:latin typeface="Calibri" pitchFamily="34" charset="0"/>
                <a:ea typeface="Calibri" pitchFamily="34" charset="-122"/>
                <a:cs typeface="Calibri" pitchFamily="34" charset="-120"/>
              </a:rPr>
              <a:t>Prevention</a:t>
            </a:r>
            <a:endParaRPr lang="en-US" sz="1400" dirty="0"/>
          </a:p>
        </p:txBody>
      </p:sp>
      <p:sp>
        <p:nvSpPr>
          <p:cNvPr id="14" name="Shape 10"/>
          <p:cNvSpPr/>
          <p:nvPr/>
        </p:nvSpPr>
        <p:spPr>
          <a:xfrm>
            <a:off x="6126480" y="3017520"/>
            <a:ext cx="5321808" cy="548640"/>
          </a:xfrm>
          <a:prstGeom prst="roundRect">
            <a:avLst>
              <a:gd name="adj" fmla="val 8333"/>
            </a:avLst>
          </a:prstGeom>
          <a:solidFill>
            <a:srgbClr val="E7F0F1"/>
          </a:solidFill>
          <a:ln/>
        </p:spPr>
        <p:txBody>
          <a:bodyPr/>
          <a:lstStyle/>
          <a:p>
            <a:endParaRPr lang="en-US"/>
          </a:p>
        </p:txBody>
      </p:sp>
      <p:sp>
        <p:nvSpPr>
          <p:cNvPr id="15" name="Text 11"/>
          <p:cNvSpPr txBox="1"/>
          <p:nvPr/>
        </p:nvSpPr>
        <p:spPr>
          <a:xfrm>
            <a:off x="6400800" y="3017520"/>
            <a:ext cx="4864608" cy="548640"/>
          </a:xfrm>
          <a:prstGeom prst="rect">
            <a:avLst/>
          </a:prstGeom>
          <a:noFill/>
          <a:ln/>
        </p:spPr>
        <p:txBody>
          <a:bodyPr wrap="square" lIns="0" tIns="0" rIns="0" bIns="0" rtlCol="0" anchor="ctr"/>
          <a:lstStyle/>
          <a:p>
            <a:pPr marL="0" indent="0">
              <a:buNone/>
            </a:pPr>
            <a:r>
              <a:rPr lang="en-US" sz="1350" b="1" dirty="0">
                <a:solidFill>
                  <a:srgbClr val="1F2933"/>
                </a:solidFill>
                <a:latin typeface="Calibri" pitchFamily="34" charset="0"/>
                <a:ea typeface="Calibri" pitchFamily="34" charset="-122"/>
                <a:cs typeface="Calibri" pitchFamily="34" charset="-120"/>
              </a:rPr>
              <a:t>Good planning &amp; scheduling</a:t>
            </a:r>
            <a:endParaRPr lang="en-US" sz="1350" b="1" dirty="0"/>
          </a:p>
        </p:txBody>
      </p:sp>
      <p:sp>
        <p:nvSpPr>
          <p:cNvPr id="16" name="Shape 12"/>
          <p:cNvSpPr/>
          <p:nvPr/>
        </p:nvSpPr>
        <p:spPr>
          <a:xfrm>
            <a:off x="731520" y="3639312"/>
            <a:ext cx="5321808" cy="548640"/>
          </a:xfrm>
          <a:prstGeom prst="roundRect">
            <a:avLst>
              <a:gd name="adj" fmla="val 8333"/>
            </a:avLst>
          </a:prstGeom>
          <a:solidFill>
            <a:srgbClr val="EEF3F6"/>
          </a:solidFill>
          <a:ln/>
        </p:spPr>
        <p:txBody>
          <a:bodyPr/>
          <a:lstStyle/>
          <a:p>
            <a:endParaRPr lang="en-US"/>
          </a:p>
        </p:txBody>
      </p:sp>
      <p:sp>
        <p:nvSpPr>
          <p:cNvPr id="17" name="Shape 13"/>
          <p:cNvSpPr/>
          <p:nvPr/>
        </p:nvSpPr>
        <p:spPr>
          <a:xfrm>
            <a:off x="914400" y="3831336"/>
            <a:ext cx="164592" cy="164592"/>
          </a:xfrm>
          <a:prstGeom prst="ellipse">
            <a:avLst/>
          </a:prstGeom>
          <a:solidFill>
            <a:srgbClr val="2E7D8A"/>
          </a:solidFill>
          <a:ln/>
        </p:spPr>
        <p:txBody>
          <a:bodyPr/>
          <a:lstStyle/>
          <a:p>
            <a:endParaRPr lang="en-US"/>
          </a:p>
        </p:txBody>
      </p:sp>
      <p:sp>
        <p:nvSpPr>
          <p:cNvPr id="18" name="Text 14"/>
          <p:cNvSpPr txBox="1"/>
          <p:nvPr/>
        </p:nvSpPr>
        <p:spPr>
          <a:xfrm>
            <a:off x="1234440" y="3639312"/>
            <a:ext cx="4681728" cy="548640"/>
          </a:xfrm>
          <a:prstGeom prst="rect">
            <a:avLst/>
          </a:prstGeom>
          <a:noFill/>
          <a:ln/>
        </p:spPr>
        <p:txBody>
          <a:bodyPr wrap="square" lIns="0" tIns="0" rIns="0" bIns="0" rtlCol="0" anchor="ctr"/>
          <a:lstStyle/>
          <a:p>
            <a:pPr marL="0" indent="0">
              <a:buNone/>
            </a:pPr>
            <a:r>
              <a:rPr lang="en-US" sz="1400" b="1" dirty="0">
                <a:solidFill>
                  <a:srgbClr val="1B3A5B"/>
                </a:solidFill>
                <a:latin typeface="Calibri" pitchFamily="34" charset="0"/>
                <a:ea typeface="Calibri" pitchFamily="34" charset="-122"/>
                <a:cs typeface="Calibri" pitchFamily="34" charset="-120"/>
              </a:rPr>
              <a:t>Appraisal</a:t>
            </a:r>
            <a:endParaRPr lang="en-US" sz="1400" dirty="0"/>
          </a:p>
        </p:txBody>
      </p:sp>
      <p:sp>
        <p:nvSpPr>
          <p:cNvPr id="19" name="Shape 15"/>
          <p:cNvSpPr/>
          <p:nvPr/>
        </p:nvSpPr>
        <p:spPr>
          <a:xfrm>
            <a:off x="6126480" y="3639312"/>
            <a:ext cx="5321808" cy="548640"/>
          </a:xfrm>
          <a:prstGeom prst="roundRect">
            <a:avLst>
              <a:gd name="adj" fmla="val 8333"/>
            </a:avLst>
          </a:prstGeom>
          <a:solidFill>
            <a:srgbClr val="E7F0F1"/>
          </a:solidFill>
          <a:ln/>
        </p:spPr>
        <p:txBody>
          <a:bodyPr/>
          <a:lstStyle/>
          <a:p>
            <a:endParaRPr lang="en-US"/>
          </a:p>
        </p:txBody>
      </p:sp>
      <p:sp>
        <p:nvSpPr>
          <p:cNvPr id="20" name="Text 16"/>
          <p:cNvSpPr txBox="1"/>
          <p:nvPr/>
        </p:nvSpPr>
        <p:spPr>
          <a:xfrm>
            <a:off x="6400800" y="3639312"/>
            <a:ext cx="4864608" cy="548640"/>
          </a:xfrm>
          <a:prstGeom prst="rect">
            <a:avLst/>
          </a:prstGeom>
          <a:noFill/>
          <a:ln/>
        </p:spPr>
        <p:txBody>
          <a:bodyPr wrap="square" lIns="0" tIns="0" rIns="0" bIns="0" rtlCol="0" anchor="ctr"/>
          <a:lstStyle/>
          <a:p>
            <a:pPr marL="0" indent="0">
              <a:buNone/>
            </a:pPr>
            <a:r>
              <a:rPr lang="en-US" sz="1350" b="1" dirty="0">
                <a:solidFill>
                  <a:srgbClr val="1F2933"/>
                </a:solidFill>
                <a:latin typeface="Calibri" pitchFamily="34" charset="0"/>
                <a:ea typeface="Calibri" pitchFamily="34" charset="-122"/>
                <a:cs typeface="Calibri" pitchFamily="34" charset="-120"/>
              </a:rPr>
              <a:t>Measuring flow, adherence, OEE</a:t>
            </a:r>
            <a:endParaRPr lang="en-US" sz="1350" b="1" dirty="0"/>
          </a:p>
        </p:txBody>
      </p:sp>
      <p:sp>
        <p:nvSpPr>
          <p:cNvPr id="21" name="Shape 17"/>
          <p:cNvSpPr/>
          <p:nvPr/>
        </p:nvSpPr>
        <p:spPr>
          <a:xfrm>
            <a:off x="731520" y="4261104"/>
            <a:ext cx="5321808" cy="548640"/>
          </a:xfrm>
          <a:prstGeom prst="roundRect">
            <a:avLst>
              <a:gd name="adj" fmla="val 8333"/>
            </a:avLst>
          </a:prstGeom>
          <a:solidFill>
            <a:srgbClr val="EEF3F6"/>
          </a:solidFill>
          <a:ln/>
        </p:spPr>
        <p:txBody>
          <a:bodyPr/>
          <a:lstStyle/>
          <a:p>
            <a:endParaRPr lang="en-US"/>
          </a:p>
        </p:txBody>
      </p:sp>
      <p:sp>
        <p:nvSpPr>
          <p:cNvPr id="22" name="Shape 18"/>
          <p:cNvSpPr/>
          <p:nvPr/>
        </p:nvSpPr>
        <p:spPr>
          <a:xfrm>
            <a:off x="914400" y="4453128"/>
            <a:ext cx="164592" cy="164592"/>
          </a:xfrm>
          <a:prstGeom prst="ellipse">
            <a:avLst/>
          </a:prstGeom>
          <a:solidFill>
            <a:srgbClr val="E0A03B"/>
          </a:solidFill>
          <a:ln/>
        </p:spPr>
        <p:txBody>
          <a:bodyPr/>
          <a:lstStyle/>
          <a:p>
            <a:endParaRPr lang="en-US"/>
          </a:p>
        </p:txBody>
      </p:sp>
      <p:sp>
        <p:nvSpPr>
          <p:cNvPr id="23" name="Text 19"/>
          <p:cNvSpPr txBox="1"/>
          <p:nvPr/>
        </p:nvSpPr>
        <p:spPr>
          <a:xfrm>
            <a:off x="1234440" y="4261104"/>
            <a:ext cx="4681728" cy="548640"/>
          </a:xfrm>
          <a:prstGeom prst="rect">
            <a:avLst/>
          </a:prstGeom>
          <a:noFill/>
          <a:ln/>
        </p:spPr>
        <p:txBody>
          <a:bodyPr wrap="square" lIns="0" tIns="0" rIns="0" bIns="0" rtlCol="0" anchor="ctr"/>
          <a:lstStyle/>
          <a:p>
            <a:pPr marL="0" indent="0">
              <a:buNone/>
            </a:pPr>
            <a:r>
              <a:rPr lang="en-US" sz="1400" b="1" dirty="0">
                <a:solidFill>
                  <a:srgbClr val="1B3A5B"/>
                </a:solidFill>
                <a:latin typeface="Calibri" pitchFamily="34" charset="0"/>
                <a:ea typeface="Calibri" pitchFamily="34" charset="-122"/>
                <a:cs typeface="Calibri" pitchFamily="34" charset="-120"/>
              </a:rPr>
              <a:t>Internal failure</a:t>
            </a:r>
            <a:endParaRPr lang="en-US" sz="1400" dirty="0"/>
          </a:p>
        </p:txBody>
      </p:sp>
      <p:sp>
        <p:nvSpPr>
          <p:cNvPr id="24" name="Shape 20"/>
          <p:cNvSpPr/>
          <p:nvPr/>
        </p:nvSpPr>
        <p:spPr>
          <a:xfrm>
            <a:off x="6126480" y="4261104"/>
            <a:ext cx="5321808" cy="548640"/>
          </a:xfrm>
          <a:prstGeom prst="roundRect">
            <a:avLst>
              <a:gd name="adj" fmla="val 8333"/>
            </a:avLst>
          </a:prstGeom>
          <a:solidFill>
            <a:srgbClr val="FBEFD9"/>
          </a:solidFill>
          <a:ln/>
        </p:spPr>
        <p:txBody>
          <a:bodyPr/>
          <a:lstStyle/>
          <a:p>
            <a:endParaRPr lang="en-US"/>
          </a:p>
        </p:txBody>
      </p:sp>
      <p:sp>
        <p:nvSpPr>
          <p:cNvPr id="25" name="Text 21"/>
          <p:cNvSpPr txBox="1"/>
          <p:nvPr/>
        </p:nvSpPr>
        <p:spPr>
          <a:xfrm>
            <a:off x="6400800" y="4261104"/>
            <a:ext cx="4864608" cy="548640"/>
          </a:xfrm>
          <a:prstGeom prst="rect">
            <a:avLst/>
          </a:prstGeom>
          <a:noFill/>
          <a:ln/>
        </p:spPr>
        <p:txBody>
          <a:bodyPr wrap="square" lIns="0" tIns="0" rIns="0" bIns="0" rtlCol="0" anchor="ctr"/>
          <a:lstStyle/>
          <a:p>
            <a:pPr marL="0" indent="0">
              <a:buNone/>
            </a:pPr>
            <a:r>
              <a:rPr lang="en-US" sz="1350" b="1" dirty="0">
                <a:solidFill>
                  <a:srgbClr val="1F2933"/>
                </a:solidFill>
                <a:latin typeface="Calibri" pitchFamily="34" charset="0"/>
                <a:ea typeface="Calibri" pitchFamily="34" charset="-122"/>
                <a:cs typeface="Calibri" pitchFamily="34" charset="-120"/>
              </a:rPr>
              <a:t>Expediting, excess WIP, idle capacity</a:t>
            </a:r>
            <a:endParaRPr lang="en-US" sz="1350" b="1" dirty="0"/>
          </a:p>
        </p:txBody>
      </p:sp>
      <p:sp>
        <p:nvSpPr>
          <p:cNvPr id="26" name="Shape 22"/>
          <p:cNvSpPr/>
          <p:nvPr/>
        </p:nvSpPr>
        <p:spPr>
          <a:xfrm>
            <a:off x="731520" y="4882896"/>
            <a:ext cx="5321808" cy="548640"/>
          </a:xfrm>
          <a:prstGeom prst="roundRect">
            <a:avLst>
              <a:gd name="adj" fmla="val 8333"/>
            </a:avLst>
          </a:prstGeom>
          <a:solidFill>
            <a:srgbClr val="EEF3F6"/>
          </a:solidFill>
          <a:ln/>
        </p:spPr>
        <p:txBody>
          <a:bodyPr/>
          <a:lstStyle/>
          <a:p>
            <a:endParaRPr lang="en-US"/>
          </a:p>
        </p:txBody>
      </p:sp>
      <p:sp>
        <p:nvSpPr>
          <p:cNvPr id="27" name="Shape 23"/>
          <p:cNvSpPr/>
          <p:nvPr/>
        </p:nvSpPr>
        <p:spPr>
          <a:xfrm>
            <a:off x="914400" y="5074920"/>
            <a:ext cx="164592" cy="164592"/>
          </a:xfrm>
          <a:prstGeom prst="ellipse">
            <a:avLst/>
          </a:prstGeom>
          <a:solidFill>
            <a:srgbClr val="E0A03B"/>
          </a:solidFill>
          <a:ln/>
        </p:spPr>
        <p:txBody>
          <a:bodyPr/>
          <a:lstStyle/>
          <a:p>
            <a:endParaRPr lang="en-US"/>
          </a:p>
        </p:txBody>
      </p:sp>
      <p:sp>
        <p:nvSpPr>
          <p:cNvPr id="28" name="Text 24"/>
          <p:cNvSpPr txBox="1"/>
          <p:nvPr/>
        </p:nvSpPr>
        <p:spPr>
          <a:xfrm>
            <a:off x="1234440" y="4882896"/>
            <a:ext cx="4681728" cy="548640"/>
          </a:xfrm>
          <a:prstGeom prst="rect">
            <a:avLst/>
          </a:prstGeom>
          <a:noFill/>
          <a:ln/>
        </p:spPr>
        <p:txBody>
          <a:bodyPr wrap="square" lIns="0" tIns="0" rIns="0" bIns="0" rtlCol="0" anchor="ctr"/>
          <a:lstStyle/>
          <a:p>
            <a:pPr marL="0" indent="0">
              <a:buNone/>
            </a:pPr>
            <a:r>
              <a:rPr lang="en-US" sz="1400" b="1" dirty="0">
                <a:solidFill>
                  <a:srgbClr val="1B3A5B"/>
                </a:solidFill>
                <a:latin typeface="Calibri" pitchFamily="34" charset="0"/>
                <a:ea typeface="Calibri" pitchFamily="34" charset="-122"/>
                <a:cs typeface="Calibri" pitchFamily="34" charset="-120"/>
              </a:rPr>
              <a:t>External failure</a:t>
            </a:r>
            <a:endParaRPr lang="en-US" sz="1400" dirty="0"/>
          </a:p>
        </p:txBody>
      </p:sp>
      <p:sp>
        <p:nvSpPr>
          <p:cNvPr id="29" name="Shape 25"/>
          <p:cNvSpPr/>
          <p:nvPr/>
        </p:nvSpPr>
        <p:spPr>
          <a:xfrm>
            <a:off x="6126480" y="4882896"/>
            <a:ext cx="5321808" cy="548640"/>
          </a:xfrm>
          <a:prstGeom prst="roundRect">
            <a:avLst>
              <a:gd name="adj" fmla="val 8333"/>
            </a:avLst>
          </a:prstGeom>
          <a:solidFill>
            <a:srgbClr val="FBEFD9"/>
          </a:solidFill>
          <a:ln/>
        </p:spPr>
        <p:txBody>
          <a:bodyPr/>
          <a:lstStyle/>
          <a:p>
            <a:endParaRPr lang="en-US"/>
          </a:p>
        </p:txBody>
      </p:sp>
      <p:sp>
        <p:nvSpPr>
          <p:cNvPr id="30" name="Text 26"/>
          <p:cNvSpPr txBox="1"/>
          <p:nvPr/>
        </p:nvSpPr>
        <p:spPr>
          <a:xfrm>
            <a:off x="6400800" y="4882896"/>
            <a:ext cx="4864608" cy="548640"/>
          </a:xfrm>
          <a:prstGeom prst="rect">
            <a:avLst/>
          </a:prstGeom>
          <a:noFill/>
          <a:ln/>
        </p:spPr>
        <p:txBody>
          <a:bodyPr wrap="square" lIns="0" tIns="0" rIns="0" bIns="0" rtlCol="0" anchor="ctr"/>
          <a:lstStyle/>
          <a:p>
            <a:pPr marL="0" indent="0">
              <a:buNone/>
            </a:pPr>
            <a:r>
              <a:rPr lang="en-US" sz="1350" b="1" dirty="0">
                <a:solidFill>
                  <a:srgbClr val="1F2933"/>
                </a:solidFill>
                <a:latin typeface="Calibri" pitchFamily="34" charset="0"/>
                <a:ea typeface="Calibri" pitchFamily="34" charset="-122"/>
                <a:cs typeface="Calibri" pitchFamily="34" charset="-120"/>
              </a:rPr>
              <a:t>Late deliveries, penalties, lost customers</a:t>
            </a:r>
            <a:endParaRPr lang="en-US" sz="1350" b="1" dirty="0"/>
          </a:p>
        </p:txBody>
      </p:sp>
      <p:sp>
        <p:nvSpPr>
          <p:cNvPr id="31" name="Text 27"/>
          <p:cNvSpPr txBox="1"/>
          <p:nvPr/>
        </p:nvSpPr>
        <p:spPr>
          <a:xfrm>
            <a:off x="731520" y="5577840"/>
            <a:ext cx="10607040" cy="365760"/>
          </a:xfrm>
          <a:prstGeom prst="rect">
            <a:avLst/>
          </a:prstGeom>
          <a:noFill/>
          <a:ln/>
        </p:spPr>
        <p:txBody>
          <a:bodyPr wrap="square" lIns="0" tIns="0" rIns="0" bIns="0" rtlCol="0" anchor="ctr"/>
          <a:lstStyle/>
          <a:p>
            <a:pPr marL="0" indent="0">
              <a:buNone/>
            </a:pPr>
            <a:r>
              <a:rPr lang="en-US" sz="1400" b="1" dirty="0">
                <a:solidFill>
                  <a:srgbClr val="1B3A5B"/>
                </a:solidFill>
                <a:latin typeface="Calibri" pitchFamily="34" charset="0"/>
                <a:ea typeface="Calibri" pitchFamily="34" charset="-122"/>
                <a:cs typeface="Calibri" pitchFamily="34" charset="-120"/>
              </a:rPr>
              <a:t>Same math, new problem:  </a:t>
            </a:r>
            <a:r>
              <a:rPr lang="en-US" sz="1400" dirty="0">
                <a:solidFill>
                  <a:srgbClr val="1F2933"/>
                </a:solidFill>
                <a:latin typeface="Calibri" pitchFamily="34" charset="0"/>
                <a:ea typeface="Calibri" pitchFamily="34" charset="-122"/>
                <a:cs typeface="Calibri" pitchFamily="34" charset="-120"/>
              </a:rPr>
              <a:t>a little prevention (good planning) buys down a lot of failure.</a:t>
            </a:r>
            <a:endParaRPr lang="en-US" sz="1400" dirty="0"/>
          </a:p>
        </p:txBody>
      </p:sp>
      <p:sp>
        <p:nvSpPr>
          <p:cNvPr id="32" name="Text 28"/>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6324B"/>
        </a:solidFill>
        <a:effectLst/>
      </p:bgPr>
    </p:bg>
    <p:spTree>
      <p:nvGrpSpPr>
        <p:cNvPr id="1" name=""/>
        <p:cNvGrpSpPr/>
        <p:nvPr/>
      </p:nvGrpSpPr>
      <p:grpSpPr>
        <a:xfrm>
          <a:off x="0" y="0"/>
          <a:ext cx="0" cy="0"/>
          <a:chOff x="0" y="0"/>
          <a:chExt cx="0" cy="0"/>
        </a:xfrm>
      </p:grpSpPr>
      <p:sp>
        <p:nvSpPr>
          <p:cNvPr id="2" name="Shape 0"/>
          <p:cNvSpPr/>
          <p:nvPr/>
        </p:nvSpPr>
        <p:spPr>
          <a:xfrm>
            <a:off x="9189720" y="3886200"/>
            <a:ext cx="2468880" cy="2468880"/>
          </a:xfrm>
          <a:prstGeom prst="ellipse">
            <a:avLst/>
          </a:prstGeom>
          <a:ln w="15875">
            <a:solidFill>
              <a:srgbClr val="2E7D8A"/>
            </a:solidFill>
            <a:prstDash val="solid"/>
          </a:ln>
        </p:spPr>
        <p:txBody>
          <a:bodyPr/>
          <a:lstStyle/>
          <a:p>
            <a:endParaRPr lang="en-US"/>
          </a:p>
        </p:txBody>
      </p:sp>
      <p:sp>
        <p:nvSpPr>
          <p:cNvPr id="3" name="Shape 1"/>
          <p:cNvSpPr/>
          <p:nvPr/>
        </p:nvSpPr>
        <p:spPr>
          <a:xfrm>
            <a:off x="9555480" y="4251960"/>
            <a:ext cx="1737360" cy="1737360"/>
          </a:xfrm>
          <a:prstGeom prst="ellipse">
            <a:avLst/>
          </a:prstGeom>
          <a:ln w="12700">
            <a:solidFill>
              <a:srgbClr val="2C5A72"/>
            </a:solidFill>
            <a:prstDash val="solid"/>
          </a:ln>
        </p:spPr>
        <p:txBody>
          <a:bodyPr/>
          <a:lstStyle/>
          <a:p>
            <a:endParaRPr lang="en-US"/>
          </a:p>
        </p:txBody>
      </p:sp>
      <p:sp>
        <p:nvSpPr>
          <p:cNvPr id="4" name="Shape 2"/>
          <p:cNvSpPr/>
          <p:nvPr/>
        </p:nvSpPr>
        <p:spPr>
          <a:xfrm>
            <a:off x="10104120" y="4800600"/>
            <a:ext cx="640080" cy="640080"/>
          </a:xfrm>
          <a:prstGeom prst="ellipse">
            <a:avLst/>
          </a:prstGeom>
          <a:solidFill>
            <a:srgbClr val="E0A03B"/>
          </a:solidFill>
          <a:ln/>
        </p:spPr>
        <p:txBody>
          <a:bodyPr/>
          <a:lstStyle/>
          <a:p>
            <a:endParaRPr lang="en-US"/>
          </a:p>
        </p:txBody>
      </p:sp>
      <p:sp>
        <p:nvSpPr>
          <p:cNvPr id="5" name="Text 3"/>
          <p:cNvSpPr txBox="1"/>
          <p:nvPr/>
        </p:nvSpPr>
        <p:spPr>
          <a:xfrm>
            <a:off x="731520" y="777240"/>
            <a:ext cx="7315200" cy="320040"/>
          </a:xfrm>
          <a:prstGeom prst="rect">
            <a:avLst/>
          </a:prstGeom>
          <a:noFill/>
          <a:ln/>
        </p:spPr>
        <p:txBody>
          <a:bodyPr wrap="square" lIns="0" tIns="0" rIns="0" bIns="0" rtlCol="0" anchor="ctr"/>
          <a:lstStyle/>
          <a:p>
            <a:pPr marL="0" indent="0">
              <a:buNone/>
            </a:pPr>
            <a:r>
              <a:rPr lang="en-US" sz="1300" b="1" kern="0" spc="300" dirty="0">
                <a:solidFill>
                  <a:srgbClr val="E0A03B"/>
                </a:solidFill>
                <a:latin typeface="Calibri" pitchFamily="34" charset="0"/>
                <a:ea typeface="Calibri" pitchFamily="34" charset="-122"/>
                <a:cs typeface="Calibri" pitchFamily="34" charset="-120"/>
              </a:rPr>
              <a:t>THE TAKEAWAY</a:t>
            </a:r>
            <a:endParaRPr lang="en-US" sz="1300" dirty="0"/>
          </a:p>
        </p:txBody>
      </p:sp>
      <p:sp>
        <p:nvSpPr>
          <p:cNvPr id="6" name="Text 4"/>
          <p:cNvSpPr txBox="1"/>
          <p:nvPr/>
        </p:nvSpPr>
        <p:spPr>
          <a:xfrm>
            <a:off x="713232" y="1143000"/>
            <a:ext cx="96012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Walk out with three things</a:t>
            </a:r>
            <a:endParaRPr lang="en-US" sz="3000" dirty="0"/>
          </a:p>
        </p:txBody>
      </p:sp>
      <p:sp>
        <p:nvSpPr>
          <p:cNvPr id="7" name="Shape 5"/>
          <p:cNvSpPr/>
          <p:nvPr/>
        </p:nvSpPr>
        <p:spPr>
          <a:xfrm>
            <a:off x="777240" y="2167128"/>
            <a:ext cx="548640" cy="548640"/>
          </a:xfrm>
          <a:prstGeom prst="ellipse">
            <a:avLst/>
          </a:prstGeom>
          <a:solidFill>
            <a:srgbClr val="E0A03B"/>
          </a:solidFill>
          <a:ln/>
        </p:spPr>
        <p:txBody>
          <a:bodyPr/>
          <a:lstStyle/>
          <a:p>
            <a:endParaRPr lang="en-US"/>
          </a:p>
        </p:txBody>
      </p:sp>
      <p:sp>
        <p:nvSpPr>
          <p:cNvPr id="8" name="Text 6"/>
          <p:cNvSpPr txBox="1"/>
          <p:nvPr/>
        </p:nvSpPr>
        <p:spPr>
          <a:xfrm>
            <a:off x="777240" y="2167128"/>
            <a:ext cx="548640" cy="548640"/>
          </a:xfrm>
          <a:prstGeom prst="rect">
            <a:avLst/>
          </a:prstGeom>
          <a:noFill/>
          <a:ln/>
        </p:spPr>
        <p:txBody>
          <a:bodyPr wrap="square" lIns="0" tIns="0" rIns="0" bIns="0" rtlCol="0" anchor="ctr"/>
          <a:lstStyle/>
          <a:p>
            <a:pPr marL="0" indent="0" algn="ctr">
              <a:buNone/>
            </a:pPr>
            <a:r>
              <a:rPr lang="en-US" sz="1800" b="1" dirty="0">
                <a:solidFill>
                  <a:srgbClr val="3A2B08"/>
                </a:solidFill>
                <a:latin typeface="Cambria" pitchFamily="34" charset="0"/>
                <a:ea typeface="Cambria" pitchFamily="34" charset="-122"/>
                <a:cs typeface="Cambria" pitchFamily="34" charset="-120"/>
              </a:rPr>
              <a:t>1</a:t>
            </a:r>
            <a:endParaRPr lang="en-US" sz="1800" dirty="0"/>
          </a:p>
        </p:txBody>
      </p:sp>
      <p:sp>
        <p:nvSpPr>
          <p:cNvPr id="9" name="Text 7"/>
          <p:cNvSpPr txBox="1"/>
          <p:nvPr/>
        </p:nvSpPr>
        <p:spPr>
          <a:xfrm>
            <a:off x="1508760" y="2148840"/>
            <a:ext cx="8595360" cy="603504"/>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Planning is the missing piece.   </a:t>
            </a:r>
            <a:r>
              <a:rPr lang="en-US" sz="1400" dirty="0">
                <a:solidFill>
                  <a:srgbClr val="CFE0E8"/>
                </a:solidFill>
                <a:latin typeface="Calibri" pitchFamily="34" charset="0"/>
                <a:ea typeface="Calibri" pitchFamily="34" charset="-122"/>
                <a:cs typeface="Calibri" pitchFamily="34" charset="-120"/>
              </a:rPr>
              <a:t>Not machines, not people, not the market.</a:t>
            </a:r>
            <a:endParaRPr lang="en-US" sz="1800" dirty="0"/>
          </a:p>
        </p:txBody>
      </p:sp>
      <p:sp>
        <p:nvSpPr>
          <p:cNvPr id="10" name="Shape 8"/>
          <p:cNvSpPr/>
          <p:nvPr/>
        </p:nvSpPr>
        <p:spPr>
          <a:xfrm>
            <a:off x="777240" y="3127248"/>
            <a:ext cx="548640" cy="548640"/>
          </a:xfrm>
          <a:prstGeom prst="ellipse">
            <a:avLst/>
          </a:prstGeom>
          <a:solidFill>
            <a:srgbClr val="E0A03B"/>
          </a:solidFill>
          <a:ln/>
        </p:spPr>
        <p:txBody>
          <a:bodyPr/>
          <a:lstStyle/>
          <a:p>
            <a:endParaRPr lang="en-US"/>
          </a:p>
        </p:txBody>
      </p:sp>
      <p:sp>
        <p:nvSpPr>
          <p:cNvPr id="11" name="Text 9"/>
          <p:cNvSpPr txBox="1"/>
          <p:nvPr/>
        </p:nvSpPr>
        <p:spPr>
          <a:xfrm>
            <a:off x="777240" y="3127248"/>
            <a:ext cx="548640" cy="548640"/>
          </a:xfrm>
          <a:prstGeom prst="rect">
            <a:avLst/>
          </a:prstGeom>
          <a:noFill/>
          <a:ln/>
        </p:spPr>
        <p:txBody>
          <a:bodyPr wrap="square" lIns="0" tIns="0" rIns="0" bIns="0" rtlCol="0" anchor="ctr"/>
          <a:lstStyle/>
          <a:p>
            <a:pPr marL="0" indent="0" algn="ctr">
              <a:buNone/>
            </a:pPr>
            <a:r>
              <a:rPr lang="en-US" sz="1800" b="1" dirty="0">
                <a:solidFill>
                  <a:srgbClr val="3A2B08"/>
                </a:solidFill>
                <a:latin typeface="Cambria" pitchFamily="34" charset="0"/>
                <a:ea typeface="Cambria" pitchFamily="34" charset="-122"/>
                <a:cs typeface="Cambria" pitchFamily="34" charset="-120"/>
              </a:rPr>
              <a:t>2</a:t>
            </a:r>
            <a:endParaRPr lang="en-US" sz="1800" dirty="0"/>
          </a:p>
        </p:txBody>
      </p:sp>
      <p:sp>
        <p:nvSpPr>
          <p:cNvPr id="12" name="Text 10"/>
          <p:cNvSpPr txBox="1"/>
          <p:nvPr/>
        </p:nvSpPr>
        <p:spPr>
          <a:xfrm>
            <a:off x="1508760" y="3108960"/>
            <a:ext cx="8595360" cy="603504"/>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It's costing you in hard cash.   </a:t>
            </a:r>
            <a:r>
              <a:rPr lang="en-US" sz="1400" dirty="0">
                <a:solidFill>
                  <a:srgbClr val="CFE0E8"/>
                </a:solidFill>
                <a:latin typeface="Calibri" pitchFamily="34" charset="0"/>
                <a:ea typeface="Calibri" pitchFamily="34" charset="-122"/>
                <a:cs typeface="Calibri" pitchFamily="34" charset="-120"/>
              </a:rPr>
              <a:t>Margin, cash flow, and capacity you already own.</a:t>
            </a:r>
            <a:endParaRPr lang="en-US" sz="1800" dirty="0"/>
          </a:p>
        </p:txBody>
      </p:sp>
      <p:sp>
        <p:nvSpPr>
          <p:cNvPr id="13" name="Shape 11"/>
          <p:cNvSpPr/>
          <p:nvPr/>
        </p:nvSpPr>
        <p:spPr>
          <a:xfrm>
            <a:off x="777240" y="4087368"/>
            <a:ext cx="548640" cy="548640"/>
          </a:xfrm>
          <a:prstGeom prst="ellipse">
            <a:avLst/>
          </a:prstGeom>
          <a:solidFill>
            <a:srgbClr val="E0A03B"/>
          </a:solidFill>
          <a:ln/>
        </p:spPr>
        <p:txBody>
          <a:bodyPr/>
          <a:lstStyle/>
          <a:p>
            <a:endParaRPr lang="en-US"/>
          </a:p>
        </p:txBody>
      </p:sp>
      <p:sp>
        <p:nvSpPr>
          <p:cNvPr id="14" name="Text 12"/>
          <p:cNvSpPr txBox="1"/>
          <p:nvPr/>
        </p:nvSpPr>
        <p:spPr>
          <a:xfrm>
            <a:off x="777240" y="4087368"/>
            <a:ext cx="548640" cy="548640"/>
          </a:xfrm>
          <a:prstGeom prst="rect">
            <a:avLst/>
          </a:prstGeom>
          <a:noFill/>
          <a:ln/>
        </p:spPr>
        <p:txBody>
          <a:bodyPr wrap="square" lIns="0" tIns="0" rIns="0" bIns="0" rtlCol="0" anchor="ctr"/>
          <a:lstStyle/>
          <a:p>
            <a:pPr marL="0" indent="0" algn="ctr">
              <a:buNone/>
            </a:pPr>
            <a:r>
              <a:rPr lang="en-US" sz="1800" b="1" dirty="0">
                <a:solidFill>
                  <a:srgbClr val="3A2B08"/>
                </a:solidFill>
                <a:latin typeface="Cambria" pitchFamily="34" charset="0"/>
                <a:ea typeface="Cambria" pitchFamily="34" charset="-122"/>
                <a:cs typeface="Cambria" pitchFamily="34" charset="-120"/>
              </a:rPr>
              <a:t>3</a:t>
            </a:r>
            <a:endParaRPr lang="en-US" sz="1800" dirty="0"/>
          </a:p>
        </p:txBody>
      </p:sp>
      <p:sp>
        <p:nvSpPr>
          <p:cNvPr id="15" name="Text 13"/>
          <p:cNvSpPr txBox="1"/>
          <p:nvPr/>
        </p:nvSpPr>
        <p:spPr>
          <a:xfrm>
            <a:off x="1508760" y="4069080"/>
            <a:ext cx="8595360" cy="603504"/>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You can start Monday.   </a:t>
            </a:r>
            <a:r>
              <a:rPr lang="en-US" sz="1400" dirty="0">
                <a:solidFill>
                  <a:srgbClr val="CFE0E8"/>
                </a:solidFill>
                <a:latin typeface="Calibri" pitchFamily="34" charset="0"/>
                <a:ea typeface="Calibri" pitchFamily="34" charset="-122"/>
                <a:cs typeface="Calibri" pitchFamily="34" charset="-120"/>
              </a:rPr>
              <a:t>Find the constraint, stand up daily, count three numbers.</a:t>
            </a:r>
            <a:endParaRPr lang="en-US" sz="1800" dirty="0"/>
          </a:p>
        </p:txBody>
      </p:sp>
      <p:sp>
        <p:nvSpPr>
          <p:cNvPr id="16" name="Text 14"/>
          <p:cNvSpPr txBox="1"/>
          <p:nvPr/>
        </p:nvSpPr>
        <p:spPr>
          <a:xfrm>
            <a:off x="731520" y="5212080"/>
            <a:ext cx="9509760" cy="640080"/>
          </a:xfrm>
          <a:prstGeom prst="rect">
            <a:avLst/>
          </a:prstGeom>
          <a:noFill/>
          <a:ln/>
        </p:spPr>
        <p:txBody>
          <a:bodyPr wrap="square" lIns="0" tIns="0" rIns="0" bIns="0" rtlCol="0" anchor="ctr"/>
          <a:lstStyle/>
          <a:p>
            <a:pPr marL="0" indent="0">
              <a:buNone/>
            </a:pPr>
            <a:r>
              <a:rPr lang="en-US" sz="1900" b="1" i="1" dirty="0">
                <a:solidFill>
                  <a:srgbClr val="E0A03B"/>
                </a:solidFill>
                <a:latin typeface="Cambria" pitchFamily="34" charset="0"/>
                <a:ea typeface="Cambria" pitchFamily="34" charset="-122"/>
                <a:cs typeface="Cambria" pitchFamily="34" charset="-120"/>
              </a:rPr>
              <a:t>You don't have a scheduling problem. You have a planning opportunity.</a:t>
            </a:r>
            <a:endParaRPr lang="en-US" sz="1900" dirty="0"/>
          </a:p>
        </p:txBody>
      </p:sp>
      <p:pic>
        <p:nvPicPr>
          <p:cNvPr id="17" name="Image 0" descr="/home/claude/collide_white.png"/>
          <p:cNvPicPr>
            <a:picLocks noChangeAspect="1"/>
          </p:cNvPicPr>
          <p:nvPr/>
        </p:nvPicPr>
        <p:blipFill>
          <a:blip r:embed="rId3"/>
          <a:stretch>
            <a:fillRect/>
          </a:stretch>
        </p:blipFill>
        <p:spPr>
          <a:xfrm>
            <a:off x="502920" y="6382512"/>
            <a:ext cx="601017" cy="237744"/>
          </a:xfrm>
          <a:prstGeom prst="rect">
            <a:avLst/>
          </a:prstGeom>
        </p:spPr>
      </p:pic>
      <p:sp>
        <p:nvSpPr>
          <p:cNvPr id="18" name="Shape 15"/>
          <p:cNvSpPr/>
          <p:nvPr/>
        </p:nvSpPr>
        <p:spPr>
          <a:xfrm>
            <a:off x="1259385" y="6373368"/>
            <a:ext cx="0" cy="256032"/>
          </a:xfrm>
          <a:prstGeom prst="line">
            <a:avLst/>
          </a:prstGeom>
          <a:noFill/>
          <a:ln w="12700">
            <a:solidFill>
              <a:srgbClr val="3A5063"/>
            </a:solidFill>
            <a:prstDash val="solid"/>
          </a:ln>
        </p:spPr>
        <p:txBody>
          <a:bodyPr/>
          <a:lstStyle/>
          <a:p>
            <a:endParaRPr lang="en-US"/>
          </a:p>
        </p:txBody>
      </p:sp>
      <p:sp>
        <p:nvSpPr>
          <p:cNvPr id="19" name="Shape 16"/>
          <p:cNvSpPr/>
          <p:nvPr/>
        </p:nvSpPr>
        <p:spPr>
          <a:xfrm>
            <a:off x="1369113" y="6336792"/>
            <a:ext cx="1161288" cy="329184"/>
          </a:xfrm>
          <a:prstGeom prst="roundRect">
            <a:avLst>
              <a:gd name="adj" fmla="val 8333"/>
            </a:avLst>
          </a:prstGeom>
          <a:solidFill>
            <a:srgbClr val="FFFFFF"/>
          </a:solidFill>
          <a:ln/>
        </p:spPr>
        <p:txBody>
          <a:bodyPr/>
          <a:lstStyle/>
          <a:p>
            <a:endParaRPr lang="en-US"/>
          </a:p>
        </p:txBody>
      </p:sp>
      <p:pic>
        <p:nvPicPr>
          <p:cNvPr id="20" name="Image 1" descr="/home/claude/opex.png"/>
          <p:cNvPicPr>
            <a:picLocks noChangeAspect="1"/>
          </p:cNvPicPr>
          <p:nvPr/>
        </p:nvPicPr>
        <p:blipFill>
          <a:blip r:embed="rId4"/>
          <a:stretch>
            <a:fillRect/>
          </a:stretch>
        </p:blipFill>
        <p:spPr>
          <a:xfrm>
            <a:off x="1414833" y="6382512"/>
            <a:ext cx="1069848" cy="237744"/>
          </a:xfrm>
          <a:prstGeom prst="rect">
            <a:avLst/>
          </a:prstGeom>
        </p:spPr>
      </p:pic>
      <p:sp>
        <p:nvSpPr>
          <p:cNvPr id="21" name="Text 17"/>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6324B"/>
        </a:solidFill>
        <a:effectLst/>
      </p:bgPr>
    </p:bg>
    <p:spTree>
      <p:nvGrpSpPr>
        <p:cNvPr id="1" name=""/>
        <p:cNvGrpSpPr/>
        <p:nvPr/>
      </p:nvGrpSpPr>
      <p:grpSpPr>
        <a:xfrm>
          <a:off x="0" y="0"/>
          <a:ext cx="0" cy="0"/>
          <a:chOff x="0" y="0"/>
          <a:chExt cx="0" cy="0"/>
        </a:xfrm>
      </p:grpSpPr>
      <p:sp>
        <p:nvSpPr>
          <p:cNvPr id="2" name="Text 0"/>
          <p:cNvSpPr txBox="1"/>
          <p:nvPr/>
        </p:nvSpPr>
        <p:spPr>
          <a:xfrm>
            <a:off x="749808" y="572226"/>
            <a:ext cx="8229600" cy="1005840"/>
          </a:xfrm>
          <a:prstGeom prst="rect">
            <a:avLst/>
          </a:prstGeom>
          <a:noFill/>
          <a:ln/>
        </p:spPr>
        <p:txBody>
          <a:bodyPr wrap="square" lIns="0" tIns="0" rIns="0" bIns="0" rtlCol="0" anchor="ctr"/>
          <a:lstStyle/>
          <a:p>
            <a:pPr marL="0" indent="0">
              <a:buNone/>
            </a:pPr>
            <a:r>
              <a:rPr lang="en-US" sz="5200" b="1" dirty="0">
                <a:solidFill>
                  <a:srgbClr val="FFFFFF"/>
                </a:solidFill>
                <a:latin typeface="Cambria" pitchFamily="34" charset="0"/>
                <a:ea typeface="Cambria" pitchFamily="34" charset="-122"/>
                <a:cs typeface="Cambria" pitchFamily="34" charset="-120"/>
              </a:rPr>
              <a:t>Let's talk.</a:t>
            </a:r>
            <a:endParaRPr lang="en-US" sz="5200" dirty="0"/>
          </a:p>
        </p:txBody>
      </p:sp>
      <p:sp>
        <p:nvSpPr>
          <p:cNvPr id="3" name="Text 1"/>
          <p:cNvSpPr txBox="1"/>
          <p:nvPr/>
        </p:nvSpPr>
        <p:spPr>
          <a:xfrm>
            <a:off x="749808" y="1223373"/>
            <a:ext cx="6949440" cy="822960"/>
          </a:xfrm>
          <a:prstGeom prst="rect">
            <a:avLst/>
          </a:prstGeom>
          <a:noFill/>
          <a:ln/>
        </p:spPr>
        <p:txBody>
          <a:bodyPr wrap="square" lIns="0" tIns="0" rIns="0" bIns="0" rtlCol="0" anchor="ctr"/>
          <a:lstStyle/>
          <a:p>
            <a:pPr marL="0" indent="0">
              <a:buNone/>
            </a:pPr>
            <a:r>
              <a:rPr lang="en-US" sz="1700" i="1" dirty="0">
                <a:solidFill>
                  <a:srgbClr val="CFE0E8"/>
                </a:solidFill>
                <a:latin typeface="Calibri" pitchFamily="34" charset="0"/>
                <a:ea typeface="Calibri" pitchFamily="34" charset="-122"/>
                <a:cs typeface="Calibri" pitchFamily="34" charset="-120"/>
              </a:rPr>
              <a:t>Your questions, and the scheduling problems keeping you up at night.</a:t>
            </a:r>
            <a:endParaRPr lang="en-US" sz="1700" dirty="0"/>
          </a:p>
        </p:txBody>
      </p:sp>
      <p:sp>
        <p:nvSpPr>
          <p:cNvPr id="4" name="Shape 2"/>
          <p:cNvSpPr/>
          <p:nvPr/>
        </p:nvSpPr>
        <p:spPr>
          <a:xfrm flipV="1">
            <a:off x="4416038" y="2046333"/>
            <a:ext cx="0" cy="4102609"/>
          </a:xfrm>
          <a:prstGeom prst="line">
            <a:avLst/>
          </a:prstGeom>
          <a:noFill/>
          <a:ln w="19050">
            <a:solidFill>
              <a:srgbClr val="2E7D8A"/>
            </a:solidFill>
            <a:prstDash val="solid"/>
          </a:ln>
        </p:spPr>
        <p:txBody>
          <a:bodyPr/>
          <a:lstStyle/>
          <a:p>
            <a:endParaRPr lang="en-US"/>
          </a:p>
        </p:txBody>
      </p:sp>
      <p:sp>
        <p:nvSpPr>
          <p:cNvPr id="5" name="Text 3"/>
          <p:cNvSpPr txBox="1"/>
          <p:nvPr/>
        </p:nvSpPr>
        <p:spPr>
          <a:xfrm>
            <a:off x="668603" y="4866064"/>
            <a:ext cx="2865061" cy="914400"/>
          </a:xfrm>
          <a:prstGeom prst="rect">
            <a:avLst/>
          </a:prstGeom>
          <a:noFill/>
          <a:ln/>
        </p:spPr>
        <p:txBody>
          <a:bodyPr wrap="square" lIns="0" tIns="0" rIns="0" bIns="0" rtlCol="0" anchor="ctr"/>
          <a:lstStyle/>
          <a:p>
            <a:pPr marL="0" indent="0" algn="ctr">
              <a:spcAft>
                <a:spcPts val="200"/>
              </a:spcAft>
              <a:buNone/>
            </a:pPr>
            <a:r>
              <a:rPr lang="en-US" sz="2400" b="1" dirty="0">
                <a:solidFill>
                  <a:srgbClr val="FFFFFF"/>
                </a:solidFill>
                <a:latin typeface="Calibri" pitchFamily="34" charset="0"/>
                <a:ea typeface="Calibri" pitchFamily="34" charset="-122"/>
                <a:cs typeface="Calibri" pitchFamily="34" charset="-120"/>
              </a:rPr>
              <a:t>Fred Gertz</a:t>
            </a:r>
            <a:endParaRPr lang="en-US" sz="2400" dirty="0"/>
          </a:p>
          <a:p>
            <a:pPr marL="0" indent="0" algn="ctr">
              <a:spcAft>
                <a:spcPts val="200"/>
              </a:spcAft>
              <a:buNone/>
            </a:pPr>
            <a:r>
              <a:rPr lang="en-US" sz="1300" dirty="0">
                <a:solidFill>
                  <a:srgbClr val="CFE0E8"/>
                </a:solidFill>
                <a:latin typeface="Calibri" pitchFamily="34" charset="0"/>
                <a:ea typeface="Calibri" pitchFamily="34" charset="-122"/>
                <a:cs typeface="Calibri" pitchFamily="34" charset="-120"/>
              </a:rPr>
              <a:t>Founder &amp; CEO, Collide Technology</a:t>
            </a:r>
            <a:endParaRPr lang="en-US" sz="1600" dirty="0"/>
          </a:p>
          <a:p>
            <a:pPr marL="0" indent="0" algn="ctr">
              <a:buNone/>
            </a:pPr>
            <a:r>
              <a:rPr lang="en-US" sz="1300" dirty="0">
                <a:solidFill>
                  <a:srgbClr val="E0A03B"/>
                </a:solidFill>
                <a:latin typeface="Calibri" pitchFamily="34" charset="0"/>
                <a:ea typeface="Calibri" pitchFamily="34" charset="-122"/>
                <a:cs typeface="Calibri" pitchFamily="34" charset="-120"/>
              </a:rPr>
              <a:t>fred@collidetech.com  ·  collidetech.com</a:t>
            </a:r>
            <a:endParaRPr lang="en-US" sz="1600" dirty="0"/>
          </a:p>
        </p:txBody>
      </p:sp>
      <p:sp>
        <p:nvSpPr>
          <p:cNvPr id="6" name="Text 4"/>
          <p:cNvSpPr txBox="1"/>
          <p:nvPr/>
        </p:nvSpPr>
        <p:spPr>
          <a:xfrm>
            <a:off x="5069707" y="4881729"/>
            <a:ext cx="3132535" cy="914400"/>
          </a:xfrm>
          <a:prstGeom prst="rect">
            <a:avLst/>
          </a:prstGeom>
          <a:noFill/>
          <a:ln/>
        </p:spPr>
        <p:txBody>
          <a:bodyPr wrap="square" lIns="0" tIns="0" rIns="0" bIns="0" rtlCol="0" anchor="ctr"/>
          <a:lstStyle/>
          <a:p>
            <a:pPr marL="0" indent="0" algn="ctr">
              <a:spcAft>
                <a:spcPts val="200"/>
              </a:spcAft>
              <a:buNone/>
            </a:pPr>
            <a:r>
              <a:rPr lang="en-US" sz="2400" b="1" dirty="0">
                <a:solidFill>
                  <a:srgbClr val="FFFFFF"/>
                </a:solidFill>
                <a:latin typeface="Calibri" pitchFamily="34" charset="0"/>
                <a:ea typeface="Calibri" pitchFamily="34" charset="-122"/>
                <a:cs typeface="Calibri" pitchFamily="34" charset="-120"/>
              </a:rPr>
              <a:t>Mike Demos</a:t>
            </a:r>
            <a:endParaRPr lang="en-US" sz="2400" dirty="0"/>
          </a:p>
          <a:p>
            <a:pPr marL="0" indent="0" algn="ctr">
              <a:spcAft>
                <a:spcPts val="200"/>
              </a:spcAft>
              <a:buNone/>
            </a:pPr>
            <a:r>
              <a:rPr lang="en-US" sz="1300" dirty="0">
                <a:solidFill>
                  <a:srgbClr val="CFE0E8"/>
                </a:solidFill>
                <a:latin typeface="Calibri" pitchFamily="34" charset="0"/>
                <a:ea typeface="Calibri" pitchFamily="34" charset="-122"/>
                <a:cs typeface="Calibri" pitchFamily="34" charset="-120"/>
              </a:rPr>
              <a:t>SCMEP </a:t>
            </a:r>
            <a:r>
              <a:rPr lang="en-US" sz="1300" dirty="0" err="1">
                <a:solidFill>
                  <a:srgbClr val="CFE0E8"/>
                </a:solidFill>
                <a:latin typeface="Calibri" pitchFamily="34" charset="0"/>
                <a:ea typeface="Calibri" pitchFamily="34" charset="-122"/>
                <a:cs typeface="Calibri" pitchFamily="34" charset="-120"/>
              </a:rPr>
              <a:t>OpExchange</a:t>
            </a:r>
            <a:r>
              <a:rPr lang="en-US" sz="1300" dirty="0">
                <a:solidFill>
                  <a:srgbClr val="CFE0E8"/>
                </a:solidFill>
                <a:latin typeface="Calibri" pitchFamily="34" charset="0"/>
                <a:ea typeface="Calibri" pitchFamily="34" charset="-122"/>
                <a:cs typeface="Calibri" pitchFamily="34" charset="-120"/>
              </a:rPr>
              <a:t> Coordinator</a:t>
            </a:r>
            <a:endParaRPr lang="en-US" sz="1600" dirty="0"/>
          </a:p>
          <a:p>
            <a:pPr algn="ctr"/>
            <a:r>
              <a:rPr lang="en-US" sz="1300" dirty="0">
                <a:solidFill>
                  <a:srgbClr val="E0A03B"/>
                </a:solidFill>
                <a:latin typeface="Calibri" pitchFamily="34" charset="0"/>
                <a:ea typeface="Calibri" pitchFamily="34" charset="-122"/>
                <a:cs typeface="Calibri" pitchFamily="34" charset="-120"/>
              </a:rPr>
              <a:t>mdemos@scmep.org · opexchange.com</a:t>
            </a:r>
            <a:endParaRPr lang="en-US" sz="1300" dirty="0"/>
          </a:p>
        </p:txBody>
      </p:sp>
      <p:pic>
        <p:nvPicPr>
          <p:cNvPr id="8" name="Image 0" descr="/home/claude/collide_white.png"/>
          <p:cNvPicPr>
            <a:picLocks noChangeAspect="1"/>
          </p:cNvPicPr>
          <p:nvPr/>
        </p:nvPicPr>
        <p:blipFill>
          <a:blip r:embed="rId3"/>
          <a:stretch>
            <a:fillRect/>
          </a:stretch>
        </p:blipFill>
        <p:spPr>
          <a:xfrm>
            <a:off x="8871664" y="2630719"/>
            <a:ext cx="2725055" cy="1077949"/>
          </a:xfrm>
          <a:prstGeom prst="rect">
            <a:avLst/>
          </a:prstGeom>
        </p:spPr>
      </p:pic>
      <p:sp>
        <p:nvSpPr>
          <p:cNvPr id="9" name="Text 6"/>
          <p:cNvSpPr txBox="1"/>
          <p:nvPr/>
        </p:nvSpPr>
        <p:spPr>
          <a:xfrm>
            <a:off x="9144855" y="3854973"/>
            <a:ext cx="2286000" cy="256032"/>
          </a:xfrm>
          <a:prstGeom prst="rect">
            <a:avLst/>
          </a:prstGeom>
          <a:noFill/>
          <a:ln/>
        </p:spPr>
        <p:txBody>
          <a:bodyPr wrap="square" lIns="0" tIns="0" rIns="0" bIns="0" rtlCol="0" anchor="ctr"/>
          <a:lstStyle/>
          <a:p>
            <a:pPr marL="0" indent="0" algn="ctr">
              <a:buNone/>
            </a:pPr>
            <a:r>
              <a:rPr lang="en-US" sz="1000" b="1" kern="0" spc="200" dirty="0">
                <a:solidFill>
                  <a:srgbClr val="6B7A88"/>
                </a:solidFill>
                <a:latin typeface="Calibri" pitchFamily="34" charset="0"/>
                <a:ea typeface="Calibri" pitchFamily="34" charset="-122"/>
                <a:cs typeface="Calibri" pitchFamily="34" charset="-120"/>
              </a:rPr>
              <a:t>HOSTED BY</a:t>
            </a:r>
            <a:endParaRPr lang="en-US" sz="1000" dirty="0"/>
          </a:p>
        </p:txBody>
      </p:sp>
      <p:sp>
        <p:nvSpPr>
          <p:cNvPr id="10" name="Shape 7"/>
          <p:cNvSpPr/>
          <p:nvPr/>
        </p:nvSpPr>
        <p:spPr>
          <a:xfrm>
            <a:off x="9016839" y="4220733"/>
            <a:ext cx="2487168" cy="780288"/>
          </a:xfrm>
          <a:prstGeom prst="roundRect">
            <a:avLst>
              <a:gd name="adj" fmla="val 7031"/>
            </a:avLst>
          </a:prstGeom>
          <a:solidFill>
            <a:srgbClr val="FFFFFF"/>
          </a:solidFill>
          <a:ln/>
          <a:effectLst>
            <a:outerShdw blurRad="76200" dist="38100" dir="5400000" algn="bl" rotWithShape="0">
              <a:srgbClr val="9AA5AD">
                <a:alpha val="35000"/>
              </a:srgbClr>
            </a:outerShdw>
          </a:effectLst>
        </p:spPr>
        <p:txBody>
          <a:bodyPr/>
          <a:lstStyle/>
          <a:p>
            <a:endParaRPr lang="en-US"/>
          </a:p>
        </p:txBody>
      </p:sp>
      <p:pic>
        <p:nvPicPr>
          <p:cNvPr id="11" name="Image 1" descr="/home/claude/opex.png"/>
          <p:cNvPicPr>
            <a:picLocks noChangeAspect="1"/>
          </p:cNvPicPr>
          <p:nvPr/>
        </p:nvPicPr>
        <p:blipFill>
          <a:blip r:embed="rId4"/>
          <a:stretch>
            <a:fillRect/>
          </a:stretch>
        </p:blipFill>
        <p:spPr>
          <a:xfrm>
            <a:off x="9163143" y="4367037"/>
            <a:ext cx="2194560" cy="487680"/>
          </a:xfrm>
          <a:prstGeom prst="rect">
            <a:avLst/>
          </a:prstGeom>
        </p:spPr>
      </p:pic>
      <p:sp>
        <p:nvSpPr>
          <p:cNvPr id="12" name="Text 8"/>
          <p:cNvSpPr txBox="1"/>
          <p:nvPr/>
        </p:nvSpPr>
        <p:spPr>
          <a:xfrm>
            <a:off x="11430000" y="6446520"/>
            <a:ext cx="548640" cy="274320"/>
          </a:xfrm>
          <a:prstGeom prst="rect">
            <a:avLst/>
          </a:prstGeom>
          <a:noFill/>
          <a:ln/>
        </p:spPr>
        <p:txBody>
          <a:bodyPr wrap="square" lIns="0" tIns="0" rIns="0" bIns="0" rtlCol="0" anchor="ctr"/>
          <a:lstStyle/>
          <a:p>
            <a:pPr marL="0" indent="0" algn="r">
              <a:buNone/>
            </a:pPr>
            <a:r>
              <a:rPr lang="en-US" sz="1000" dirty="0">
                <a:solidFill>
                  <a:srgbClr val="6B7A88"/>
                </a:solidFill>
                <a:latin typeface="Calibri" pitchFamily="34" charset="0"/>
                <a:ea typeface="Calibri" pitchFamily="34" charset="-122"/>
                <a:cs typeface="Calibri" pitchFamily="34" charset="-120"/>
              </a:rPr>
              <a:t>25</a:t>
            </a:r>
            <a:endParaRPr lang="en-US" sz="1000" dirty="0"/>
          </a:p>
        </p:txBody>
      </p:sp>
      <p:pic>
        <p:nvPicPr>
          <p:cNvPr id="14" name="Picture 13">
            <a:extLst>
              <a:ext uri="{FF2B5EF4-FFF2-40B4-BE49-F238E27FC236}">
                <a16:creationId xmlns:a16="http://schemas.microsoft.com/office/drawing/2014/main" id="{DB62F107-6857-A4FD-B149-E5A3EAC4A635}"/>
              </a:ext>
            </a:extLst>
          </p:cNvPr>
          <p:cNvPicPr>
            <a:picLocks noChangeAspect="1"/>
          </p:cNvPicPr>
          <p:nvPr/>
        </p:nvPicPr>
        <p:blipFill>
          <a:blip r:embed="rId5"/>
          <a:stretch>
            <a:fillRect/>
          </a:stretch>
        </p:blipFill>
        <p:spPr>
          <a:xfrm>
            <a:off x="968795" y="2359718"/>
            <a:ext cx="2264678" cy="2354865"/>
          </a:xfrm>
          <a:prstGeom prst="ellipse">
            <a:avLst/>
          </a:prstGeom>
        </p:spPr>
      </p:pic>
      <p:pic>
        <p:nvPicPr>
          <p:cNvPr id="16" name="Picture 15">
            <a:extLst>
              <a:ext uri="{FF2B5EF4-FFF2-40B4-BE49-F238E27FC236}">
                <a16:creationId xmlns:a16="http://schemas.microsoft.com/office/drawing/2014/main" id="{C3348400-D4DB-F299-FD06-50FBEA79C5C8}"/>
              </a:ext>
            </a:extLst>
          </p:cNvPr>
          <p:cNvPicPr>
            <a:picLocks noChangeAspect="1"/>
          </p:cNvPicPr>
          <p:nvPr/>
        </p:nvPicPr>
        <p:blipFill>
          <a:blip r:embed="rId6"/>
          <a:stretch>
            <a:fillRect/>
          </a:stretch>
        </p:blipFill>
        <p:spPr>
          <a:xfrm>
            <a:off x="5513421" y="2343005"/>
            <a:ext cx="2354865" cy="2354865"/>
          </a:xfrm>
          <a:prstGeom prst="ellipse">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107</TotalTime>
  <Words>3425</Words>
  <Application>Microsoft Office PowerPoint</Application>
  <PresentationFormat>Widescreen</PresentationFormat>
  <Paragraphs>381</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Have a Planning Problem</dc:title>
  <dc:subject>PptxGenJS Presentation</dc:subject>
  <dc:creator>Frederick Gertz</dc:creator>
  <cp:lastModifiedBy>Frederick Gertz</cp:lastModifiedBy>
  <cp:revision>4</cp:revision>
  <dcterms:created xsi:type="dcterms:W3CDTF">2026-09-21T07:27:14Z</dcterms:created>
  <dcterms:modified xsi:type="dcterms:W3CDTF">2026-09-23T03:51:34Z</dcterms:modified>
</cp:coreProperties>
</file>